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14"/>
  </p:notesMasterIdLst>
  <p:handoutMasterIdLst>
    <p:handoutMasterId r:id="rId15"/>
  </p:handoutMasterIdLst>
  <p:sldIdLst>
    <p:sldId id="256" r:id="rId2"/>
    <p:sldId id="317" r:id="rId3"/>
    <p:sldId id="340" r:id="rId4"/>
    <p:sldId id="341" r:id="rId5"/>
    <p:sldId id="342" r:id="rId6"/>
    <p:sldId id="343" r:id="rId7"/>
    <p:sldId id="345" r:id="rId8"/>
    <p:sldId id="346" r:id="rId9"/>
    <p:sldId id="347" r:id="rId10"/>
    <p:sldId id="348" r:id="rId11"/>
    <p:sldId id="350" r:id="rId12"/>
    <p:sldId id="339" r:id="rId13"/>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0044" autoAdjust="0"/>
  </p:normalViewPr>
  <p:slideViewPr>
    <p:cSldViewPr>
      <p:cViewPr varScale="1">
        <p:scale>
          <a:sx n="93" d="100"/>
          <a:sy n="93" d="100"/>
        </p:scale>
        <p:origin x="252" y="90"/>
      </p:cViewPr>
      <p:guideLst>
        <p:guide orient="horz" pos="1620"/>
        <p:guide pos="2880"/>
      </p:guideLst>
    </p:cSldViewPr>
  </p:slideViewPr>
  <p:notesTextViewPr>
    <p:cViewPr>
      <p:scale>
        <a:sx n="100" d="100"/>
        <a:sy n="100" d="100"/>
      </p:scale>
      <p:origin x="0" y="0"/>
    </p:cViewPr>
  </p:notesTextViewPr>
  <p:notesViewPr>
    <p:cSldViewPr>
      <p:cViewPr varScale="1">
        <p:scale>
          <a:sx n="100" d="100"/>
          <a:sy n="100" d="100"/>
        </p:scale>
        <p:origin x="4120"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19/09/2014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9/19/2014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45134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189084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582450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9/19/2014</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9/19/2014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9/19/2014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Role of Imag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The</a:t>
            </a:r>
            <a:r>
              <a:rPr lang="en-US" sz="2800" cap="small" baseline="0" dirty="0" smtClean="0">
                <a:solidFill>
                  <a:schemeClr val="tx1">
                    <a:lumMod val="85000"/>
                    <a:lumOff val="15000"/>
                  </a:schemeClr>
                </a:solidFill>
                <a:latin typeface="Calibri" pitchFamily="34" charset="0"/>
              </a:rPr>
              <a:t> Role of Images</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7956376" y="4011910"/>
            <a:ext cx="1113030" cy="1032892"/>
          </a:xfrm>
          <a:prstGeom prst="rect">
            <a:avLst/>
          </a:prstGeom>
        </p:spPr>
      </p:pic>
    </p:spTree>
    <p:extLst>
      <p:ext uri="{BB962C8B-B14F-4D97-AF65-F5344CB8AC3E}">
        <p14:creationId xmlns:p14="http://schemas.microsoft.com/office/powerpoint/2010/main" val="18253588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Image Characteristic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Image Characteristics</a:t>
            </a:r>
            <a:endParaRPr lang="en-US" sz="2800" cap="small" dirty="0">
              <a:solidFill>
                <a:schemeClr val="tx1">
                  <a:lumMod val="85000"/>
                  <a:lumOff val="15000"/>
                </a:schemeClr>
              </a:solidFill>
              <a:latin typeface="Calibri" pitchFamily="34" charset="0"/>
            </a:endParaRPr>
          </a:p>
        </p:txBody>
      </p:sp>
      <p:pic>
        <p:nvPicPr>
          <p:cNvPr id="3" name="Picture 2"/>
          <p:cNvPicPr>
            <a:picLocks noChangeAspect="1"/>
          </p:cNvPicPr>
          <p:nvPr userDrawn="1"/>
        </p:nvPicPr>
        <p:blipFill>
          <a:blip r:embed="rId2"/>
          <a:stretch>
            <a:fillRect/>
          </a:stretch>
        </p:blipFill>
        <p:spPr>
          <a:xfrm>
            <a:off x="8172400" y="4155926"/>
            <a:ext cx="847583" cy="826393"/>
          </a:xfrm>
          <a:prstGeom prst="rect">
            <a:avLst/>
          </a:prstGeom>
        </p:spPr>
      </p:pic>
    </p:spTree>
    <p:extLst>
      <p:ext uri="{BB962C8B-B14F-4D97-AF65-F5344CB8AC3E}">
        <p14:creationId xmlns:p14="http://schemas.microsoft.com/office/powerpoint/2010/main" val="196255498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Image Repositor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Image Repository</a:t>
            </a:r>
            <a:endParaRPr lang="en-US" sz="2800" cap="small" dirty="0">
              <a:solidFill>
                <a:schemeClr val="tx1">
                  <a:lumMod val="85000"/>
                  <a:lumOff val="15000"/>
                </a:schemeClr>
              </a:solidFill>
              <a:latin typeface="Calibri" pitchFamily="34" charset="0"/>
            </a:endParaRPr>
          </a:p>
        </p:txBody>
      </p:sp>
      <p:pic>
        <p:nvPicPr>
          <p:cNvPr id="7" name="Picture 6"/>
          <p:cNvPicPr>
            <a:picLocks noChangeAspect="1"/>
          </p:cNvPicPr>
          <p:nvPr userDrawn="1"/>
        </p:nvPicPr>
        <p:blipFill>
          <a:blip r:embed="rId2"/>
          <a:stretch>
            <a:fillRect/>
          </a:stretch>
        </p:blipFill>
        <p:spPr>
          <a:xfrm>
            <a:off x="8244408" y="4299942"/>
            <a:ext cx="758577" cy="703959"/>
          </a:xfrm>
          <a:prstGeom prst="rect">
            <a:avLst/>
          </a:prstGeom>
        </p:spPr>
      </p:pic>
    </p:spTree>
    <p:extLst>
      <p:ext uri="{BB962C8B-B14F-4D97-AF65-F5344CB8AC3E}">
        <p14:creationId xmlns:p14="http://schemas.microsoft.com/office/powerpoint/2010/main" val="17121443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9/19/2014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9/19/2014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9/19/2014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9/19/2014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9/19/2014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9/19/2014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9/19/2014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9/19/2014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9/19/2014</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5" r:id="rId12"/>
    <p:sldLayoutId id="2147484701" r:id="rId13"/>
    <p:sldLayoutId id="2147484702" r:id="rId14"/>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4932040" y="866835"/>
            <a:ext cx="3744416" cy="1344875"/>
          </a:xfrm>
        </p:spPr>
        <p:txBody>
          <a:bodyPr>
            <a:normAutofit/>
          </a:bodyPr>
          <a:lstStyle>
            <a:extLst/>
          </a:lstStyle>
          <a:p>
            <a:pPr marL="182880" indent="0" algn="ctr">
              <a:buNone/>
            </a:pPr>
            <a:r>
              <a:rPr lang="en-US" dirty="0" smtClean="0">
                <a:solidFill>
                  <a:schemeClr val="tx1"/>
                </a:solidFill>
                <a:effectLst/>
              </a:rPr>
              <a:t>Graphics</a:t>
            </a:r>
            <a:endParaRPr lang="en-US" dirty="0">
              <a:solidFill>
                <a:schemeClr val="tx1"/>
              </a:solidFill>
              <a:effectLst/>
            </a:endParaRPr>
          </a:p>
        </p:txBody>
      </p:sp>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5364088" y="1747046"/>
            <a:ext cx="3096344" cy="984885"/>
          </a:xfrm>
          <a:prstGeom prst="rect">
            <a:avLst/>
          </a:prstGeom>
          <a:noFill/>
        </p:spPr>
        <p:txBody>
          <a:bodyPr wrap="square" rtlCol="0">
            <a:spAutoFit/>
          </a:bodyPr>
          <a:lstStyle/>
          <a:p>
            <a:pPr algn="ctr"/>
            <a:r>
              <a:rPr lang="en-US" sz="2000" dirty="0" smtClean="0"/>
              <a:t>Images within 2D games</a:t>
            </a:r>
            <a:endParaRPr lang="en-US" sz="2000" dirty="0"/>
          </a:p>
          <a:p>
            <a:pPr algn="r"/>
            <a:endParaRPr lang="en-GB" sz="2000" dirty="0">
              <a:solidFill>
                <a:schemeClr val="tx1">
                  <a:lumMod val="85000"/>
                  <a:lumOff val="15000"/>
                </a:schemeClr>
              </a:solidFill>
              <a:latin typeface="Calibri" pitchFamily="34" charset="0"/>
            </a:endParaRPr>
          </a:p>
          <a:p>
            <a:pPr algn="r"/>
            <a:endParaRPr lang="en-GB" dirty="0"/>
          </a:p>
        </p:txBody>
      </p:sp>
      <p:sp>
        <p:nvSpPr>
          <p:cNvPr id="9" name="TextBox 8"/>
          <p:cNvSpPr txBox="1"/>
          <p:nvPr/>
        </p:nvSpPr>
        <p:spPr>
          <a:xfrm>
            <a:off x="5364088" y="3149894"/>
            <a:ext cx="3096344" cy="400110"/>
          </a:xfrm>
          <a:prstGeom prst="rect">
            <a:avLst/>
          </a:prstGeom>
          <a:noFill/>
        </p:spPr>
        <p:txBody>
          <a:bodyPr wrap="square" rtlCol="0">
            <a:spAutoFit/>
          </a:bodyPr>
          <a:lstStyle/>
          <a:p>
            <a:pPr algn="ctr"/>
            <a:r>
              <a:rPr lang="en-US" sz="2000" b="1" dirty="0" smtClean="0"/>
              <a:t>Part 1 – Using Images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cstate="print"/>
          <a:srcRect/>
          <a:stretch>
            <a:fillRect/>
          </a:stretch>
        </p:blipFill>
        <p:spPr bwMode="auto">
          <a:xfrm>
            <a:off x="4200660" y="993901"/>
            <a:ext cx="2910389" cy="21827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 Box 9"/>
          <p:cNvSpPr txBox="1">
            <a:spLocks noChangeArrowheads="1"/>
          </p:cNvSpPr>
          <p:nvPr/>
        </p:nvSpPr>
        <p:spPr bwMode="auto">
          <a:xfrm>
            <a:off x="1291088" y="4021005"/>
            <a:ext cx="4286280" cy="923330"/>
          </a:xfrm>
          <a:prstGeom prst="rect">
            <a:avLst/>
          </a:prstGeom>
          <a:solidFill>
            <a:srgbClr val="CCFF99"/>
          </a:solidFill>
          <a:ln>
            <a:solidFill>
              <a:srgbClr val="CCFF99"/>
            </a:solidFill>
            <a:headEnd/>
            <a:tailEn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spcBef>
                <a:spcPct val="50000"/>
              </a:spcBef>
            </a:pPr>
            <a:r>
              <a:rPr lang="en-GB" b="1" dirty="0" smtClean="0">
                <a:solidFill>
                  <a:schemeClr val="tx1"/>
                </a:solidFill>
                <a:latin typeface="Calibri" panose="020F0502020204030204" pitchFamily="34" charset="0"/>
              </a:rPr>
              <a:t>Important: </a:t>
            </a:r>
            <a:r>
              <a:rPr lang="en-GB" b="1" dirty="0" smtClean="0">
                <a:solidFill>
                  <a:schemeClr val="tx1">
                    <a:lumMod val="95000"/>
                    <a:lumOff val="5000"/>
                  </a:schemeClr>
                </a:solidFill>
                <a:latin typeface="Calibri" panose="020F0502020204030204" pitchFamily="34" charset="0"/>
              </a:rPr>
              <a:t>Infringing copyright is wrong. </a:t>
            </a:r>
            <a:r>
              <a:rPr lang="en-GB" dirty="0" smtClean="0">
                <a:solidFill>
                  <a:schemeClr val="tx1">
                    <a:lumMod val="95000"/>
                    <a:lumOff val="5000"/>
                  </a:schemeClr>
                </a:solidFill>
                <a:latin typeface="Calibri" panose="020F0502020204030204" pitchFamily="34" charset="0"/>
              </a:rPr>
              <a:t>It is your responsibility to ensure you have adequate usage permission.</a:t>
            </a:r>
            <a:endParaRPr lang="en-GB" b="1" dirty="0" smtClean="0">
              <a:solidFill>
                <a:schemeClr val="tx1">
                  <a:lumMod val="95000"/>
                  <a:lumOff val="5000"/>
                </a:schemeClr>
              </a:solidFill>
              <a:latin typeface="Calibri" panose="020F0502020204030204" pitchFamily="34" charset="0"/>
            </a:endParaRPr>
          </a:p>
        </p:txBody>
      </p:sp>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8080" y="3844198"/>
            <a:ext cx="1123950" cy="1171575"/>
          </a:xfrm>
          <a:prstGeom prst="rect">
            <a:avLst/>
          </a:prstGeom>
          <a:noFill/>
          <a:ln w="9525">
            <a:noFill/>
            <a:miter lim="800000"/>
            <a:headEnd/>
            <a:tailEnd/>
          </a:ln>
          <a:effectLst/>
        </p:spPr>
      </p:pic>
      <p:pic>
        <p:nvPicPr>
          <p:cNvPr id="7" name="Picture 4" descr="C:\Resources\Assets\Graphical Resources\Images\Emoticons\Angry2.png"/>
          <p:cNvPicPr>
            <a:picLocks noChangeAspect="1" noChangeArrowheads="1"/>
          </p:cNvPicPr>
          <p:nvPr/>
        </p:nvPicPr>
        <p:blipFill>
          <a:blip r:embed="rId4" cstate="print"/>
          <a:srcRect/>
          <a:stretch>
            <a:fillRect/>
          </a:stretch>
        </p:blipFill>
        <p:spPr bwMode="auto">
          <a:xfrm rot="617732">
            <a:off x="6419917" y="478072"/>
            <a:ext cx="1728944" cy="173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10"/>
          <p:cNvPicPr>
            <a:picLocks noChangeAspect="1" noChangeArrowheads="1"/>
          </p:cNvPicPr>
          <p:nvPr/>
        </p:nvPicPr>
        <p:blipFill>
          <a:blip r:embed="rId5" cstate="print"/>
          <a:srcRect/>
          <a:stretch>
            <a:fillRect/>
          </a:stretch>
        </p:blipFill>
        <p:spPr bwMode="auto">
          <a:xfrm rot="1267582">
            <a:off x="5540570" y="2540724"/>
            <a:ext cx="2074730" cy="13354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11"/>
          <p:cNvPicPr>
            <a:picLocks noChangeAspect="1" noChangeArrowheads="1"/>
          </p:cNvPicPr>
          <p:nvPr/>
        </p:nvPicPr>
        <p:blipFill>
          <a:blip r:embed="rId6" cstate="print"/>
          <a:srcRect/>
          <a:stretch>
            <a:fillRect/>
          </a:stretch>
        </p:blipFill>
        <p:spPr bwMode="auto">
          <a:xfrm rot="20913383">
            <a:off x="7750417" y="2574542"/>
            <a:ext cx="845400" cy="912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0" name="Group 9"/>
          <p:cNvGrpSpPr/>
          <p:nvPr/>
        </p:nvGrpSpPr>
        <p:grpSpPr>
          <a:xfrm>
            <a:off x="8028384" y="123478"/>
            <a:ext cx="848917" cy="822205"/>
            <a:chOff x="-1526187" y="2850158"/>
            <a:chExt cx="1122433" cy="1087115"/>
          </a:xfrm>
        </p:grpSpPr>
        <p:pic>
          <p:nvPicPr>
            <p:cNvPr id="11" name="Picture 10" descr="http://www.organizationplusca.com/images/postit.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21134411">
              <a:off x="-1436318" y="2850158"/>
              <a:ext cx="1010330" cy="1087115"/>
            </a:xfrm>
            <a:prstGeom prst="rect">
              <a:avLst/>
            </a:prstGeom>
            <a:noFill/>
          </p:spPr>
        </p:pic>
        <p:sp>
          <p:nvSpPr>
            <p:cNvPr id="12" name="Text Placeholder 5"/>
            <p:cNvSpPr txBox="1">
              <a:spLocks/>
            </p:cNvSpPr>
            <p:nvPr/>
          </p:nvSpPr>
          <p:spPr>
            <a:xfrm rot="21164341">
              <a:off x="-1526187" y="3139569"/>
              <a:ext cx="1122433" cy="790918"/>
            </a:xfrm>
            <a:prstGeom prst="rect">
              <a:avLst/>
            </a:prstGeom>
          </p:spPr>
          <p:txBody>
            <a:bodyPr vert="horz" tIns="0">
              <a:normAutofit fontScale="25000" lnSpcReduction="20000"/>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0" i="0" u="none" strike="noStrike" kern="1200" cap="none" spc="0" normalizeH="0" baseline="0" noProof="0" dirty="0" smtClean="0">
                  <a:ln>
                    <a:noFill/>
                  </a:ln>
                  <a:solidFill>
                    <a:schemeClr val="tx1">
                      <a:lumMod val="85000"/>
                      <a:lumOff val="15000"/>
                    </a:schemeClr>
                  </a:solidFill>
                  <a:effectLst/>
                  <a:uLnTx/>
                  <a:uFillTx/>
                  <a:latin typeface="Segoe Print" pitchFamily="2" charset="0"/>
                </a:rPr>
                <a:t>To do:</a:t>
              </a:r>
            </a:p>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lang="en-GB" sz="4400" dirty="0" smtClean="0">
                  <a:solidFill>
                    <a:schemeClr val="tx1">
                      <a:lumMod val="85000"/>
                      <a:lumOff val="15000"/>
                    </a:schemeClr>
                  </a:solidFill>
                  <a:latin typeface="Segoe Print" pitchFamily="2" charset="0"/>
                </a:rPr>
                <a:t>Explore Images</a:t>
              </a:r>
              <a:endParaRPr kumimoji="0" lang="en-GB" sz="4400" b="0" i="0" u="none" strike="noStrike" kern="1200" cap="none" spc="0" normalizeH="0" baseline="0" noProof="0" dirty="0" smtClean="0">
                <a:ln>
                  <a:noFill/>
                </a:ln>
                <a:solidFill>
                  <a:schemeClr val="tx1">
                    <a:lumMod val="85000"/>
                    <a:lumOff val="15000"/>
                  </a:schemeClr>
                </a:solidFill>
                <a:effectLst/>
                <a:uLnTx/>
                <a:uFillTx/>
                <a:latin typeface="Segoe Print" pitchFamily="2" charset="0"/>
              </a:endParaRPr>
            </a:p>
          </p:txBody>
        </p:sp>
      </p:grpSp>
      <p:sp>
        <p:nvSpPr>
          <p:cNvPr id="13" name="TextBox 12"/>
          <p:cNvSpPr txBox="1"/>
          <p:nvPr/>
        </p:nvSpPr>
        <p:spPr>
          <a:xfrm>
            <a:off x="169776" y="555526"/>
            <a:ext cx="3355689" cy="317009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 repository of images (including GUI/HUD elements, fonts, sprite and tile sheets, animations, etc. is available to help you source graphics for your game. You can also source images from other sources such as Google Images, etc.</a:t>
            </a:r>
          </a:p>
          <a:p>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6580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9"/>
          <p:cNvPicPr>
            <a:picLocks noChangeAspect="1" noChangeArrowheads="1"/>
          </p:cNvPicPr>
          <p:nvPr/>
        </p:nvPicPr>
        <p:blipFill>
          <a:blip r:embed="rId3" cstate="print"/>
          <a:srcRect/>
          <a:stretch>
            <a:fillRect/>
          </a:stretch>
        </p:blipFill>
        <p:spPr bwMode="auto">
          <a:xfrm>
            <a:off x="912650" y="2139702"/>
            <a:ext cx="1674434" cy="959922"/>
          </a:xfrm>
          <a:prstGeom prst="rect">
            <a:avLst/>
          </a:prstGeom>
          <a:ln>
            <a:noFill/>
          </a:ln>
          <a:effectLst>
            <a:outerShdw blurRad="292100" dist="139700" dir="2700000" algn="tl" rotWithShape="0">
              <a:srgbClr val="333333">
                <a:alpha val="65000"/>
              </a:srgbClr>
            </a:outerShdw>
          </a:effectLst>
        </p:spPr>
      </p:pic>
      <p:pic>
        <p:nvPicPr>
          <p:cNvPr id="4" name="Picture 20"/>
          <p:cNvPicPr>
            <a:picLocks noChangeAspect="1" noChangeArrowheads="1"/>
          </p:cNvPicPr>
          <p:nvPr/>
        </p:nvPicPr>
        <p:blipFill>
          <a:blip r:embed="rId4" cstate="print"/>
          <a:srcRect/>
          <a:stretch>
            <a:fillRect/>
          </a:stretch>
        </p:blipFill>
        <p:spPr bwMode="auto">
          <a:xfrm>
            <a:off x="5953105" y="2139702"/>
            <a:ext cx="2070815" cy="2232223"/>
          </a:xfrm>
          <a:prstGeom prst="rect">
            <a:avLst/>
          </a:prstGeom>
          <a:ln>
            <a:noFill/>
          </a:ln>
          <a:effectLst>
            <a:outerShdw blurRad="292100" dist="139700" dir="2700000" algn="tl" rotWithShape="0">
              <a:srgbClr val="333333">
                <a:alpha val="65000"/>
              </a:srgbClr>
            </a:outerShdw>
          </a:effectLst>
        </p:spPr>
      </p:pic>
      <p:pic>
        <p:nvPicPr>
          <p:cNvPr id="5" name="Picture 21"/>
          <p:cNvPicPr>
            <a:picLocks noChangeAspect="1" noChangeArrowheads="1"/>
          </p:cNvPicPr>
          <p:nvPr/>
        </p:nvPicPr>
        <p:blipFill>
          <a:blip r:embed="rId5" cstate="print"/>
          <a:srcRect/>
          <a:stretch>
            <a:fillRect/>
          </a:stretch>
        </p:blipFill>
        <p:spPr bwMode="auto">
          <a:xfrm>
            <a:off x="893002" y="3391829"/>
            <a:ext cx="2107775" cy="895194"/>
          </a:xfrm>
          <a:prstGeom prst="rect">
            <a:avLst/>
          </a:prstGeom>
          <a:ln>
            <a:noFill/>
          </a:ln>
          <a:effectLst>
            <a:outerShdw blurRad="292100" dist="139700" dir="2700000" algn="tl" rotWithShape="0">
              <a:srgbClr val="333333">
                <a:alpha val="65000"/>
              </a:srgbClr>
            </a:outerShdw>
          </a:effectLst>
        </p:spPr>
      </p:pic>
      <p:pic>
        <p:nvPicPr>
          <p:cNvPr id="6" name="Picture 2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307189" y="2146034"/>
            <a:ext cx="2232223" cy="2232223"/>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69776" y="555526"/>
            <a:ext cx="8506680"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Most popular image editing </a:t>
            </a:r>
            <a:r>
              <a:rPr lang="en-GB" sz="2000" dirty="0" smtClean="0">
                <a:solidFill>
                  <a:schemeClr val="tx1">
                    <a:lumMod val="85000"/>
                    <a:lumOff val="15000"/>
                  </a:schemeClr>
                </a:solidFill>
                <a:latin typeface="Calibri" pitchFamily="34" charset="0"/>
              </a:rPr>
              <a:t>programs will </a:t>
            </a:r>
            <a:r>
              <a:rPr lang="en-GB" sz="2000" dirty="0">
                <a:solidFill>
                  <a:schemeClr val="tx1">
                    <a:lumMod val="85000"/>
                    <a:lumOff val="15000"/>
                  </a:schemeClr>
                </a:solidFill>
                <a:latin typeface="Calibri" pitchFamily="34" charset="0"/>
              </a:rPr>
              <a:t>enable you to make/edit transparent/ translucent </a:t>
            </a:r>
            <a:r>
              <a:rPr lang="en-GB" sz="2000" dirty="0" smtClean="0">
                <a:solidFill>
                  <a:schemeClr val="tx1">
                    <a:lumMod val="85000"/>
                    <a:lumOff val="15000"/>
                  </a:schemeClr>
                </a:solidFill>
                <a:latin typeface="Calibri" pitchFamily="34" charset="0"/>
              </a:rPr>
              <a:t>images. To do this you may need to make sure the image has an alpha channel. The </a:t>
            </a:r>
            <a:r>
              <a:rPr lang="en-GB" sz="2000" dirty="0">
                <a:solidFill>
                  <a:schemeClr val="tx1">
                    <a:lumMod val="85000"/>
                    <a:lumOff val="15000"/>
                  </a:schemeClr>
                </a:solidFill>
                <a:latin typeface="Calibri" pitchFamily="34" charset="0"/>
              </a:rPr>
              <a:t>‘magic wand’ selection tool can be used to select regions </a:t>
            </a:r>
            <a:r>
              <a:rPr lang="en-GB" sz="2000" dirty="0" smtClean="0">
                <a:solidFill>
                  <a:schemeClr val="tx1">
                    <a:lumMod val="85000"/>
                    <a:lumOff val="15000"/>
                  </a:schemeClr>
                </a:solidFill>
                <a:latin typeface="Calibri" pitchFamily="34" charset="0"/>
              </a:rPr>
              <a:t>to be cut to reveal the transparent background.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4588720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148064" y="267494"/>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dirty="0" smtClean="0">
                <a:solidFill>
                  <a:schemeClr val="tx1"/>
                </a:solidFill>
                <a:effectLst/>
                <a:latin typeface="Calibri" pitchFamily="34" charset="0"/>
              </a:rPr>
              <a:t>You will likely be using lots and lots of images in your game.</a:t>
            </a: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r>
              <a:rPr lang="en-GB" sz="1800" dirty="0" smtClean="0">
                <a:solidFill>
                  <a:schemeClr val="tx1"/>
                </a:solidFill>
                <a:effectLst/>
                <a:latin typeface="Calibri" pitchFamily="34" charset="0"/>
              </a:rPr>
              <a:t>Explore the image repository and start building your own collection of </a:t>
            </a:r>
            <a:r>
              <a:rPr lang="en-GB" sz="1800" smtClean="0">
                <a:solidFill>
                  <a:schemeClr val="tx1"/>
                </a:solidFill>
                <a:effectLst/>
                <a:latin typeface="Calibri" pitchFamily="34" charset="0"/>
              </a:rPr>
              <a:t>images </a:t>
            </a:r>
            <a:r>
              <a:rPr lang="en-GB" sz="1800" smtClean="0">
                <a:solidFill>
                  <a:schemeClr val="tx1"/>
                </a:solidFill>
                <a:effectLst/>
                <a:latin typeface="Calibri" pitchFamily="34" charset="0"/>
              </a:rPr>
              <a:t>that you </a:t>
            </a:r>
            <a:r>
              <a:rPr lang="en-GB" sz="1800" dirty="0" smtClean="0">
                <a:solidFill>
                  <a:schemeClr val="tx1"/>
                </a:solidFill>
                <a:effectLst/>
                <a:latin typeface="Calibri" pitchFamily="34" charset="0"/>
              </a:rPr>
              <a:t>could use</a:t>
            </a:r>
            <a:r>
              <a:rPr lang="en-GB" sz="1800" dirty="0" smtClean="0">
                <a:solidFill>
                  <a:schemeClr val="tx1"/>
                </a:solidFill>
                <a:effectLst/>
                <a:latin typeface="Calibri" pitchFamily="34" charset="0"/>
              </a:rPr>
              <a:t>.</a:t>
            </a:r>
          </a:p>
          <a:p>
            <a:pPr marL="0" indent="0">
              <a:buFont typeface="Georgia" pitchFamily="18" charse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smtClean="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147700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4960"/>
            <a:ext cx="9144001" cy="5158460"/>
          </a:xfrm>
          <a:prstGeom prst="rect">
            <a:avLst/>
          </a:prstGeom>
        </p:spPr>
      </p:pic>
      <p:sp>
        <p:nvSpPr>
          <p:cNvPr id="5" name="Rounded Rectangle 4"/>
          <p:cNvSpPr/>
          <p:nvPr/>
        </p:nvSpPr>
        <p:spPr>
          <a:xfrm>
            <a:off x="467544" y="339502"/>
            <a:ext cx="3881747" cy="1224136"/>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503547" y="339503"/>
            <a:ext cx="380973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sz="3600" dirty="0" smtClean="0">
                <a:solidFill>
                  <a:schemeClr val="tx1"/>
                </a:solidFill>
                <a:effectLst/>
                <a:latin typeface="Calibri" pitchFamily="34" charset="0"/>
              </a:rPr>
              <a:t>The Role of Images within Games</a:t>
            </a:r>
            <a:endParaRPr lang="en-GB" sz="3600" dirty="0">
              <a:solidFill>
                <a:schemeClr val="tx1"/>
              </a:solidFill>
              <a:effectLst/>
              <a:latin typeface="Calibri" pitchFamily="34" charset="0"/>
            </a:endParaRPr>
          </a:p>
        </p:txBody>
      </p:sp>
    </p:spTree>
    <p:extLst>
      <p:ext uri="{BB962C8B-B14F-4D97-AF65-F5344CB8AC3E}">
        <p14:creationId xmlns:p14="http://schemas.microsoft.com/office/powerpoint/2010/main" val="133309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6492630" y="1002364"/>
            <a:ext cx="2255832" cy="1351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Placeholder 5"/>
          <p:cNvSpPr txBox="1">
            <a:spLocks/>
          </p:cNvSpPr>
          <p:nvPr/>
        </p:nvSpPr>
        <p:spPr>
          <a:xfrm>
            <a:off x="6421192" y="2288248"/>
            <a:ext cx="2214578"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a:lnSpc>
                <a:spcPct val="114000"/>
              </a:lnSpc>
              <a:spcAft>
                <a:spcPts val="600"/>
              </a:spcAft>
              <a:buFont typeface="Arial" pitchFamily="34" charset="0"/>
              <a:buChar char="•"/>
            </a:pPr>
            <a:r>
              <a:rPr lang="en-GB" sz="2000" dirty="0" smtClean="0">
                <a:solidFill>
                  <a:schemeClr val="tx1"/>
                </a:solidFill>
                <a:latin typeface="Calibri" panose="020F0502020204030204" pitchFamily="34" charset="0"/>
              </a:rPr>
              <a:t> Character sheets</a:t>
            </a:r>
          </a:p>
        </p:txBody>
      </p:sp>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21961" y="3300503"/>
            <a:ext cx="2786082" cy="9141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5"/>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693660" y="1678172"/>
            <a:ext cx="988495" cy="171766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noChangeArrowheads="1"/>
          </p:cNvPicPr>
          <p:nvPr/>
        </p:nvPicPr>
        <p:blipFill>
          <a:blip r:embed="rId5" cstate="print"/>
          <a:srcRect/>
          <a:stretch>
            <a:fillRect/>
          </a:stretch>
        </p:blipFill>
        <p:spPr bwMode="auto">
          <a:xfrm>
            <a:off x="377977" y="4011116"/>
            <a:ext cx="4003226" cy="669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noChangeArrowheads="1"/>
          </p:cNvPicPr>
          <p:nvPr/>
        </p:nvPicPr>
        <p:blipFill>
          <a:blip r:embed="rId6" cstate="print"/>
          <a:srcRect/>
          <a:stretch>
            <a:fillRect/>
          </a:stretch>
        </p:blipFill>
        <p:spPr bwMode="auto">
          <a:xfrm>
            <a:off x="3104683" y="1858072"/>
            <a:ext cx="942975" cy="952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 Placeholder 5"/>
          <p:cNvSpPr txBox="1">
            <a:spLocks/>
          </p:cNvSpPr>
          <p:nvPr/>
        </p:nvSpPr>
        <p:spPr>
          <a:xfrm>
            <a:off x="622222" y="3332015"/>
            <a:ext cx="2214578"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a:lnSpc>
                <a:spcPct val="114000"/>
              </a:lnSpc>
              <a:spcAft>
                <a:spcPts val="600"/>
              </a:spcAft>
              <a:buFont typeface="Arial" pitchFamily="34" charset="0"/>
              <a:buChar char="•"/>
            </a:pPr>
            <a:r>
              <a:rPr lang="en-GB" sz="2000" dirty="0" smtClean="0">
                <a:solidFill>
                  <a:schemeClr val="tx1"/>
                </a:solidFill>
                <a:latin typeface="Calibri" panose="020F0502020204030204" pitchFamily="34" charset="0"/>
              </a:rPr>
              <a:t> Special </a:t>
            </a:r>
            <a:r>
              <a:rPr lang="en-GB" sz="2000" dirty="0" smtClean="0">
                <a:solidFill>
                  <a:schemeClr val="tx1"/>
                </a:solidFill>
                <a:latin typeface="Calibri" panose="020F0502020204030204" pitchFamily="34" charset="0"/>
              </a:rPr>
              <a:t>effects</a:t>
            </a:r>
            <a:endParaRPr lang="en-GB" sz="2000" dirty="0" smtClean="0">
              <a:solidFill>
                <a:schemeClr val="tx1"/>
              </a:solidFill>
              <a:latin typeface="Calibri" panose="020F0502020204030204" pitchFamily="34" charset="0"/>
            </a:endParaRPr>
          </a:p>
        </p:txBody>
      </p:sp>
      <p:sp>
        <p:nvSpPr>
          <p:cNvPr id="13" name="Text Placeholder 5"/>
          <p:cNvSpPr txBox="1">
            <a:spLocks/>
          </p:cNvSpPr>
          <p:nvPr/>
        </p:nvSpPr>
        <p:spPr>
          <a:xfrm>
            <a:off x="5336703" y="4237815"/>
            <a:ext cx="2790020" cy="500066"/>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a:lnSpc>
                <a:spcPct val="114000"/>
              </a:lnSpc>
              <a:spcAft>
                <a:spcPts val="600"/>
              </a:spcAft>
              <a:buFont typeface="Arial" pitchFamily="34" charset="0"/>
              <a:buChar char="•"/>
            </a:pPr>
            <a:r>
              <a:rPr lang="en-GB" sz="2000" dirty="0" smtClean="0">
                <a:solidFill>
                  <a:schemeClr val="tx1"/>
                </a:solidFill>
                <a:latin typeface="Calibri" panose="020F0502020204030204" pitchFamily="34" charset="0"/>
              </a:rPr>
              <a:t> UI/HUD elements</a:t>
            </a:r>
          </a:p>
        </p:txBody>
      </p:sp>
      <p:sp>
        <p:nvSpPr>
          <p:cNvPr id="14" name="Text Placeholder 5"/>
          <p:cNvSpPr txBox="1">
            <a:spLocks/>
          </p:cNvSpPr>
          <p:nvPr/>
        </p:nvSpPr>
        <p:spPr>
          <a:xfrm>
            <a:off x="3064622" y="2810572"/>
            <a:ext cx="1950788" cy="531737"/>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177800" indent="-177800">
              <a:lnSpc>
                <a:spcPct val="114000"/>
              </a:lnSpc>
              <a:spcAft>
                <a:spcPts val="600"/>
              </a:spcAft>
              <a:buFont typeface="Arial" pitchFamily="34" charset="0"/>
              <a:buChar char="•"/>
            </a:pPr>
            <a:r>
              <a:rPr lang="en-GB" sz="2000" dirty="0" smtClean="0">
                <a:solidFill>
                  <a:schemeClr val="tx1"/>
                </a:solidFill>
                <a:latin typeface="Calibri" panose="020F0502020204030204" pitchFamily="34" charset="0"/>
              </a:rPr>
              <a:t> Background                   &amp; </a:t>
            </a:r>
            <a:r>
              <a:rPr lang="en-GB" sz="2000" dirty="0" smtClean="0">
                <a:solidFill>
                  <a:schemeClr val="tx1"/>
                </a:solidFill>
                <a:latin typeface="Calibri" panose="020F0502020204030204" pitchFamily="34" charset="0"/>
              </a:rPr>
              <a:t>decoration</a:t>
            </a:r>
            <a:endParaRPr lang="en-GB" sz="2000" dirty="0" smtClean="0">
              <a:solidFill>
                <a:schemeClr val="tx1"/>
              </a:solidFill>
              <a:latin typeface="Calibri" panose="020F0502020204030204" pitchFamily="34" charset="0"/>
            </a:endParaRPr>
          </a:p>
        </p:txBody>
      </p:sp>
      <p:sp>
        <p:nvSpPr>
          <p:cNvPr id="15" name="Text Placeholder 5"/>
          <p:cNvSpPr txBox="1">
            <a:spLocks/>
          </p:cNvSpPr>
          <p:nvPr/>
        </p:nvSpPr>
        <p:spPr>
          <a:xfrm>
            <a:off x="306539" y="4663972"/>
            <a:ext cx="2214578"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a:lnSpc>
                <a:spcPct val="114000"/>
              </a:lnSpc>
              <a:spcAft>
                <a:spcPts val="600"/>
              </a:spcAft>
              <a:buFont typeface="Arial" pitchFamily="34" charset="0"/>
              <a:buChar char="•"/>
            </a:pPr>
            <a:r>
              <a:rPr lang="en-GB" sz="2000" dirty="0" smtClean="0">
                <a:solidFill>
                  <a:schemeClr val="tx1"/>
                </a:solidFill>
                <a:latin typeface="Calibri" panose="020F0502020204030204" pitchFamily="34" charset="0"/>
              </a:rPr>
              <a:t> Animations</a:t>
            </a:r>
          </a:p>
        </p:txBody>
      </p:sp>
      <p:sp>
        <p:nvSpPr>
          <p:cNvPr id="16" name="Text Placeholder 5"/>
          <p:cNvSpPr txBox="1">
            <a:spLocks/>
          </p:cNvSpPr>
          <p:nvPr/>
        </p:nvSpPr>
        <p:spPr>
          <a:xfrm>
            <a:off x="4073860" y="1083211"/>
            <a:ext cx="2214578"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a:lnSpc>
                <a:spcPct val="114000"/>
              </a:lnSpc>
              <a:spcAft>
                <a:spcPts val="600"/>
              </a:spcAft>
              <a:buFont typeface="Arial" pitchFamily="34" charset="0"/>
              <a:buChar char="•"/>
            </a:pPr>
            <a:r>
              <a:rPr lang="en-GB" sz="2000" dirty="0" smtClean="0">
                <a:solidFill>
                  <a:schemeClr val="tx1"/>
                </a:solidFill>
                <a:latin typeface="Calibri" panose="020F0502020204030204" pitchFamily="34" charset="0"/>
              </a:rPr>
              <a:t> Game objects</a:t>
            </a:r>
          </a:p>
        </p:txBody>
      </p:sp>
      <p:sp>
        <p:nvSpPr>
          <p:cNvPr id="19" name="TextBox 18"/>
          <p:cNvSpPr txBox="1"/>
          <p:nvPr/>
        </p:nvSpPr>
        <p:spPr>
          <a:xfrm>
            <a:off x="169776" y="555526"/>
            <a:ext cx="3156368"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Images </a:t>
            </a:r>
            <a:r>
              <a:rPr lang="en-GB" sz="2000" dirty="0">
                <a:solidFill>
                  <a:schemeClr val="tx1">
                    <a:lumMod val="85000"/>
                    <a:lumOff val="15000"/>
                  </a:schemeClr>
                </a:solidFill>
                <a:latin typeface="Calibri" pitchFamily="34" charset="0"/>
              </a:rPr>
              <a:t>play many roles within 2d games, including:</a:t>
            </a:r>
          </a:p>
        </p:txBody>
      </p:sp>
      <p:pic>
        <p:nvPicPr>
          <p:cNvPr id="21" name="Picture 20"/>
          <p:cNvPicPr>
            <a:picLocks noChangeAspect="1"/>
          </p:cNvPicPr>
          <p:nvPr/>
        </p:nvPicPr>
        <p:blipFill>
          <a:blip r:embed="rId7"/>
          <a:stretch>
            <a:fillRect/>
          </a:stretch>
        </p:blipFill>
        <p:spPr>
          <a:xfrm>
            <a:off x="5172316" y="371977"/>
            <a:ext cx="492268" cy="718711"/>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8"/>
          <a:stretch>
            <a:fillRect/>
          </a:stretch>
        </p:blipFill>
        <p:spPr>
          <a:xfrm>
            <a:off x="4171228" y="411127"/>
            <a:ext cx="844181" cy="640413"/>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9"/>
          <a:stretch>
            <a:fillRect/>
          </a:stretch>
        </p:blipFill>
        <p:spPr>
          <a:xfrm>
            <a:off x="4146690" y="2103590"/>
            <a:ext cx="817996" cy="706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6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6"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276030" y="1629376"/>
            <a:ext cx="2428892" cy="1867211"/>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3650716" y="1062081"/>
            <a:ext cx="1214446" cy="933605"/>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3650716" y="3219822"/>
            <a:ext cx="1214446" cy="933605"/>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3650716" y="2129442"/>
            <a:ext cx="1208058" cy="928694"/>
          </a:xfrm>
          <a:prstGeom prst="rect">
            <a:avLst/>
          </a:prstGeom>
          <a:noFill/>
          <a:ln w="9525">
            <a:noFill/>
            <a:miter lim="800000"/>
            <a:headEnd/>
            <a:tailEnd/>
          </a:ln>
          <a:effectLst/>
        </p:spPr>
      </p:pic>
      <p:pic>
        <p:nvPicPr>
          <p:cNvPr id="8" name="Picture 8"/>
          <p:cNvPicPr>
            <a:picLocks noChangeAspect="1" noChangeArrowheads="1"/>
          </p:cNvPicPr>
          <p:nvPr/>
        </p:nvPicPr>
        <p:blipFill>
          <a:blip r:embed="rId7" cstate="print"/>
          <a:srcRect/>
          <a:stretch>
            <a:fillRect/>
          </a:stretch>
        </p:blipFill>
        <p:spPr bwMode="auto">
          <a:xfrm>
            <a:off x="5580112" y="1340186"/>
            <a:ext cx="3268478" cy="2512642"/>
          </a:xfrm>
          <a:prstGeom prst="rect">
            <a:avLst/>
          </a:prstGeom>
          <a:noFill/>
          <a:ln w="9525">
            <a:noFill/>
            <a:miter lim="800000"/>
            <a:headEnd/>
            <a:tailEnd/>
          </a:ln>
          <a:effectLst/>
        </p:spPr>
      </p:pic>
      <p:sp>
        <p:nvSpPr>
          <p:cNvPr id="9" name="Text Placeholder 5"/>
          <p:cNvSpPr txBox="1">
            <a:spLocks/>
          </p:cNvSpPr>
          <p:nvPr/>
        </p:nvSpPr>
        <p:spPr>
          <a:xfrm rot="16200000">
            <a:off x="2943173" y="1317562"/>
            <a:ext cx="1168206"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gn="ctr">
              <a:lnSpc>
                <a:spcPct val="114000"/>
              </a:lnSpc>
              <a:spcAft>
                <a:spcPts val="600"/>
              </a:spcAft>
              <a:buNone/>
            </a:pPr>
            <a:r>
              <a:rPr lang="en-GB" sz="1800" dirty="0" smtClean="0">
                <a:solidFill>
                  <a:schemeClr val="tx1"/>
                </a:solidFill>
                <a:latin typeface="Calibri" panose="020F0502020204030204" pitchFamily="34" charset="0"/>
              </a:rPr>
              <a:t>Specular</a:t>
            </a:r>
          </a:p>
        </p:txBody>
      </p:sp>
      <p:sp>
        <p:nvSpPr>
          <p:cNvPr id="10" name="Text Placeholder 5"/>
          <p:cNvSpPr txBox="1">
            <a:spLocks/>
          </p:cNvSpPr>
          <p:nvPr/>
        </p:nvSpPr>
        <p:spPr>
          <a:xfrm>
            <a:off x="347468" y="3415326"/>
            <a:ext cx="2214578"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nSpc>
                <a:spcPct val="114000"/>
              </a:lnSpc>
              <a:spcAft>
                <a:spcPts val="600"/>
              </a:spcAft>
              <a:buNone/>
            </a:pPr>
            <a:r>
              <a:rPr lang="en-GB" sz="1800" dirty="0" smtClean="0">
                <a:solidFill>
                  <a:schemeClr val="tx1"/>
                </a:solidFill>
                <a:latin typeface="Calibri" panose="020F0502020204030204" pitchFamily="34" charset="0"/>
              </a:rPr>
              <a:t>Diffuse</a:t>
            </a:r>
            <a:endParaRPr lang="en-GB" sz="2000" dirty="0" smtClean="0">
              <a:solidFill>
                <a:schemeClr val="tx1"/>
              </a:solidFill>
              <a:latin typeface="Calibri" panose="020F0502020204030204" pitchFamily="34" charset="0"/>
            </a:endParaRPr>
          </a:p>
        </p:txBody>
      </p:sp>
      <p:sp>
        <p:nvSpPr>
          <p:cNvPr id="11" name="Text Placeholder 5"/>
          <p:cNvSpPr txBox="1">
            <a:spLocks/>
          </p:cNvSpPr>
          <p:nvPr/>
        </p:nvSpPr>
        <p:spPr>
          <a:xfrm rot="16200000">
            <a:off x="3016291" y="2343755"/>
            <a:ext cx="1016151"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gn="ctr">
              <a:lnSpc>
                <a:spcPct val="114000"/>
              </a:lnSpc>
              <a:spcAft>
                <a:spcPts val="600"/>
              </a:spcAft>
              <a:buNone/>
            </a:pPr>
            <a:r>
              <a:rPr lang="en-GB" sz="1800" dirty="0" smtClean="0">
                <a:solidFill>
                  <a:schemeClr val="tx1"/>
                </a:solidFill>
                <a:latin typeface="Calibri" panose="020F0502020204030204" pitchFamily="34" charset="0"/>
              </a:rPr>
              <a:t>Normal</a:t>
            </a:r>
          </a:p>
        </p:txBody>
      </p:sp>
      <p:sp>
        <p:nvSpPr>
          <p:cNvPr id="12" name="Text Placeholder 5"/>
          <p:cNvSpPr txBox="1">
            <a:spLocks/>
          </p:cNvSpPr>
          <p:nvPr/>
        </p:nvSpPr>
        <p:spPr>
          <a:xfrm rot="16200000">
            <a:off x="3070985" y="3436591"/>
            <a:ext cx="962324" cy="500066"/>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gn="ctr">
              <a:lnSpc>
                <a:spcPct val="114000"/>
              </a:lnSpc>
              <a:spcAft>
                <a:spcPts val="600"/>
              </a:spcAft>
              <a:buNone/>
            </a:pPr>
            <a:r>
              <a:rPr lang="en-GB" sz="1800" dirty="0" smtClean="0">
                <a:solidFill>
                  <a:schemeClr val="tx1"/>
                </a:solidFill>
                <a:latin typeface="Calibri" panose="020F0502020204030204" pitchFamily="34" charset="0"/>
              </a:rPr>
              <a:t>Height</a:t>
            </a:r>
          </a:p>
        </p:txBody>
      </p:sp>
      <p:sp>
        <p:nvSpPr>
          <p:cNvPr id="13" name="Cross 12"/>
          <p:cNvSpPr/>
          <p:nvPr/>
        </p:nvSpPr>
        <p:spPr>
          <a:xfrm>
            <a:off x="2918666" y="2415194"/>
            <a:ext cx="357190" cy="357190"/>
          </a:xfrm>
          <a:prstGeom prst="plus">
            <a:avLst>
              <a:gd name="adj" fmla="val 34392"/>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GB"/>
          </a:p>
        </p:txBody>
      </p:sp>
      <p:sp>
        <p:nvSpPr>
          <p:cNvPr id="14" name="Equal 13"/>
          <p:cNvSpPr/>
          <p:nvPr/>
        </p:nvSpPr>
        <p:spPr>
          <a:xfrm>
            <a:off x="4936600" y="2343756"/>
            <a:ext cx="571504" cy="500066"/>
          </a:xfrm>
          <a:prstGeom prst="mathEqual">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GB">
              <a:solidFill>
                <a:schemeClr val="tx1"/>
              </a:solidFill>
            </a:endParaRPr>
          </a:p>
        </p:txBody>
      </p:sp>
      <p:sp>
        <p:nvSpPr>
          <p:cNvPr id="18" name="TextBox 17"/>
          <p:cNvSpPr txBox="1"/>
          <p:nvPr/>
        </p:nvSpPr>
        <p:spPr>
          <a:xfrm>
            <a:off x="169776" y="555526"/>
            <a:ext cx="9082744" cy="400110"/>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Aside: Images also play a </a:t>
            </a:r>
            <a:r>
              <a:rPr lang="en-GB" sz="2000" dirty="0" smtClean="0">
                <a:solidFill>
                  <a:schemeClr val="tx1">
                    <a:lumMod val="85000"/>
                    <a:lumOff val="15000"/>
                  </a:schemeClr>
                </a:solidFill>
                <a:latin typeface="Calibri" pitchFamily="34" charset="0"/>
              </a:rPr>
              <a:t>key role </a:t>
            </a:r>
            <a:r>
              <a:rPr lang="en-GB" sz="2000" dirty="0">
                <a:solidFill>
                  <a:schemeClr val="tx1">
                    <a:lumMod val="85000"/>
                    <a:lumOff val="15000"/>
                  </a:schemeClr>
                </a:solidFill>
                <a:latin typeface="Calibri" pitchFamily="34" charset="0"/>
              </a:rPr>
              <a:t>in 3D games in terms of how a surface is rendered. </a:t>
            </a:r>
          </a:p>
        </p:txBody>
      </p:sp>
      <p:sp>
        <p:nvSpPr>
          <p:cNvPr id="19" name="TextBox 18"/>
          <p:cNvSpPr txBox="1"/>
          <p:nvPr/>
        </p:nvSpPr>
        <p:spPr>
          <a:xfrm>
            <a:off x="169776" y="4299942"/>
            <a:ext cx="7786600"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roles of image include (but are not limited to): </a:t>
            </a:r>
            <a:r>
              <a:rPr lang="en-GB" sz="2000" i="1" dirty="0">
                <a:solidFill>
                  <a:schemeClr val="tx1">
                    <a:lumMod val="85000"/>
                    <a:lumOff val="15000"/>
                  </a:schemeClr>
                </a:solidFill>
                <a:latin typeface="Calibri" pitchFamily="34" charset="0"/>
              </a:rPr>
              <a:t>diffuse</a:t>
            </a:r>
            <a:r>
              <a:rPr lang="en-GB" sz="2000" dirty="0">
                <a:solidFill>
                  <a:schemeClr val="tx1">
                    <a:lumMod val="85000"/>
                    <a:lumOff val="15000"/>
                  </a:schemeClr>
                </a:solidFill>
                <a:latin typeface="Calibri" pitchFamily="34" charset="0"/>
              </a:rPr>
              <a:t>, </a:t>
            </a:r>
            <a:r>
              <a:rPr lang="en-GB" sz="2000" i="1" dirty="0">
                <a:solidFill>
                  <a:schemeClr val="tx1">
                    <a:lumMod val="85000"/>
                    <a:lumOff val="15000"/>
                  </a:schemeClr>
                </a:solidFill>
                <a:latin typeface="Calibri" pitchFamily="34" charset="0"/>
              </a:rPr>
              <a:t>specular</a:t>
            </a:r>
            <a:r>
              <a:rPr lang="en-GB" sz="2000" dirty="0">
                <a:solidFill>
                  <a:schemeClr val="tx1">
                    <a:lumMod val="85000"/>
                    <a:lumOff val="15000"/>
                  </a:schemeClr>
                </a:solidFill>
                <a:latin typeface="Calibri" pitchFamily="34" charset="0"/>
              </a:rPr>
              <a:t>, </a:t>
            </a:r>
            <a:r>
              <a:rPr lang="en-GB" sz="2000" i="1" dirty="0">
                <a:solidFill>
                  <a:schemeClr val="tx1">
                    <a:lumMod val="85000"/>
                    <a:lumOff val="15000"/>
                  </a:schemeClr>
                </a:solidFill>
                <a:latin typeface="Calibri" pitchFamily="34" charset="0"/>
              </a:rPr>
              <a:t>normal</a:t>
            </a:r>
            <a:r>
              <a:rPr lang="en-GB" sz="2000" dirty="0">
                <a:solidFill>
                  <a:schemeClr val="tx1">
                    <a:lumMod val="85000"/>
                    <a:lumOff val="15000"/>
                  </a:schemeClr>
                </a:solidFill>
                <a:latin typeface="Calibri" pitchFamily="34" charset="0"/>
              </a:rPr>
              <a:t>, </a:t>
            </a:r>
            <a:r>
              <a:rPr lang="en-GB" sz="2000" i="1" dirty="0">
                <a:solidFill>
                  <a:schemeClr val="tx1">
                    <a:lumMod val="85000"/>
                    <a:lumOff val="15000"/>
                  </a:schemeClr>
                </a:solidFill>
                <a:latin typeface="Calibri" pitchFamily="34" charset="0"/>
              </a:rPr>
              <a:t>height</a:t>
            </a:r>
            <a:r>
              <a:rPr lang="en-GB" sz="2000" dirty="0">
                <a:solidFill>
                  <a:schemeClr val="tx1">
                    <a:lumMod val="85000"/>
                    <a:lumOff val="15000"/>
                  </a:schemeClr>
                </a:solidFill>
                <a:latin typeface="Calibri" pitchFamily="34" charset="0"/>
              </a:rPr>
              <a:t>, </a:t>
            </a:r>
            <a:r>
              <a:rPr lang="en-GB" sz="2000" i="1" dirty="0">
                <a:solidFill>
                  <a:schemeClr val="tx1">
                    <a:lumMod val="85000"/>
                    <a:lumOff val="15000"/>
                  </a:schemeClr>
                </a:solidFill>
                <a:latin typeface="Calibri" pitchFamily="34" charset="0"/>
              </a:rPr>
              <a:t>emissive </a:t>
            </a:r>
            <a:r>
              <a:rPr lang="en-GB" sz="2000" dirty="0">
                <a:solidFill>
                  <a:schemeClr val="tx1">
                    <a:lumMod val="85000"/>
                    <a:lumOff val="15000"/>
                  </a:schemeClr>
                </a:solidFill>
                <a:latin typeface="Calibri" pitchFamily="34" charset="0"/>
              </a:rPr>
              <a:t>maps etc.</a:t>
            </a:r>
          </a:p>
        </p:txBody>
      </p:sp>
    </p:spTree>
    <p:extLst>
      <p:ext uri="{BB962C8B-B14F-4D97-AF65-F5344CB8AC3E}">
        <p14:creationId xmlns:p14="http://schemas.microsoft.com/office/powerpoint/2010/main" val="28373974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fade">
                                      <p:cBhvr>
                                        <p:cTn id="46" dur="500"/>
                                        <p:tgtEl>
                                          <p:spTgt spid="12">
                                            <p:txEl>
                                              <p:pRg st="0" end="0"/>
                                            </p:txEl>
                                          </p:spTgt>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23528" y="1747664"/>
            <a:ext cx="3600400"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sz="3600" dirty="0" smtClean="0">
                <a:solidFill>
                  <a:schemeClr val="tx1"/>
                </a:solidFill>
                <a:effectLst/>
                <a:latin typeface="Calibri" pitchFamily="34" charset="0"/>
              </a:rPr>
              <a:t>Image Characteristics</a:t>
            </a:r>
            <a:endParaRPr lang="en-GB" sz="3600" dirty="0">
              <a:solidFill>
                <a:schemeClr val="tx1"/>
              </a:solidFill>
              <a:effectLst/>
              <a:latin typeface="Calibri" pitchFamily="34" charset="0"/>
            </a:endParaRPr>
          </a:p>
        </p:txBody>
      </p:sp>
      <p:pic>
        <p:nvPicPr>
          <p:cNvPr id="9" name="Picture 8"/>
          <p:cNvPicPr>
            <a:picLocks noChangeAspect="1"/>
          </p:cNvPicPr>
          <p:nvPr/>
        </p:nvPicPr>
        <p:blipFill>
          <a:blip r:embed="rId2"/>
          <a:stretch>
            <a:fillRect/>
          </a:stretch>
        </p:blipFill>
        <p:spPr>
          <a:xfrm>
            <a:off x="3851920" y="76038"/>
            <a:ext cx="5115661" cy="4991424"/>
          </a:xfrm>
          <a:prstGeom prst="rect">
            <a:avLst/>
          </a:prstGeom>
        </p:spPr>
      </p:pic>
    </p:spTree>
    <p:extLst>
      <p:ext uri="{BB962C8B-B14F-4D97-AF65-F5344CB8AC3E}">
        <p14:creationId xmlns:p14="http://schemas.microsoft.com/office/powerpoint/2010/main" val="212182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2" cstate="print"/>
          <a:srcRect/>
          <a:stretch>
            <a:fillRect/>
          </a:stretch>
        </p:blipFill>
        <p:spPr bwMode="auto">
          <a:xfrm>
            <a:off x="3583296" y="290747"/>
            <a:ext cx="4877136" cy="3600909"/>
          </a:xfrm>
          <a:prstGeom prst="rect">
            <a:avLst/>
          </a:prstGeom>
          <a:ln>
            <a:noFill/>
          </a:ln>
          <a:effectLst>
            <a:outerShdw blurRad="292100" dist="139700" dir="2700000" algn="tl" rotWithShape="0">
              <a:srgbClr val="333333">
                <a:alpha val="65000"/>
              </a:srgbClr>
            </a:outerShdw>
          </a:effectLst>
        </p:spPr>
      </p:pic>
      <p:grpSp>
        <p:nvGrpSpPr>
          <p:cNvPr id="7" name="Group 6"/>
          <p:cNvGrpSpPr/>
          <p:nvPr/>
        </p:nvGrpSpPr>
        <p:grpSpPr>
          <a:xfrm>
            <a:off x="1619672" y="2427734"/>
            <a:ext cx="936104" cy="249937"/>
            <a:chOff x="4429124" y="6143644"/>
            <a:chExt cx="1428760" cy="381474"/>
          </a:xfrm>
        </p:grpSpPr>
        <p:sp>
          <p:nvSpPr>
            <p:cNvPr id="8" name="TextBox 7"/>
            <p:cNvSpPr txBox="1"/>
            <p:nvPr/>
          </p:nvSpPr>
          <p:spPr>
            <a:xfrm>
              <a:off x="4429124" y="6155786"/>
              <a:ext cx="357190" cy="369332"/>
            </a:xfrm>
            <a:prstGeom prst="rect">
              <a:avLst/>
            </a:prstGeom>
            <a:solidFill>
              <a:srgbClr val="FF0000"/>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endParaRPr lang="en-GB" dirty="0"/>
            </a:p>
          </p:txBody>
        </p:sp>
        <p:sp>
          <p:nvSpPr>
            <p:cNvPr id="9" name="TextBox 8"/>
            <p:cNvSpPr txBox="1"/>
            <p:nvPr/>
          </p:nvSpPr>
          <p:spPr>
            <a:xfrm>
              <a:off x="4786314" y="6155786"/>
              <a:ext cx="357190" cy="369332"/>
            </a:xfrm>
            <a:prstGeom prst="rect">
              <a:avLst/>
            </a:prstGeom>
            <a:solidFill>
              <a:srgbClr val="92D050"/>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endParaRPr lang="en-GB" dirty="0"/>
            </a:p>
          </p:txBody>
        </p:sp>
        <p:sp>
          <p:nvSpPr>
            <p:cNvPr id="10" name="TextBox 9"/>
            <p:cNvSpPr txBox="1"/>
            <p:nvPr/>
          </p:nvSpPr>
          <p:spPr>
            <a:xfrm>
              <a:off x="5143504" y="6155786"/>
              <a:ext cx="357190" cy="369332"/>
            </a:xfrm>
            <a:prstGeom prst="rect">
              <a:avLst/>
            </a:prstGeom>
            <a:solidFill>
              <a:srgbClr val="00B0F0"/>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endParaRPr lang="en-GB" dirty="0"/>
            </a:p>
          </p:txBody>
        </p:sp>
        <p:sp>
          <p:nvSpPr>
            <p:cNvPr id="11" name="TextBox 10"/>
            <p:cNvSpPr txBox="1"/>
            <p:nvPr/>
          </p:nvSpPr>
          <p:spPr>
            <a:xfrm>
              <a:off x="5500694" y="6143644"/>
              <a:ext cx="357190" cy="369332"/>
            </a:xfrm>
            <a:prstGeom prst="rect">
              <a:avLst/>
            </a:prstGeom>
            <a:solidFill>
              <a:schemeClr val="bg1">
                <a:lumMod val="85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endParaRPr lang="en-GB" dirty="0"/>
            </a:p>
          </p:txBody>
        </p:sp>
      </p:grpSp>
      <p:sp>
        <p:nvSpPr>
          <p:cNvPr id="14" name="TextBox 13"/>
          <p:cNvSpPr txBox="1"/>
          <p:nvPr/>
        </p:nvSpPr>
        <p:spPr>
          <a:xfrm>
            <a:off x="169776" y="555526"/>
            <a:ext cx="3222506" cy="370870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An image can be defined in terms of</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Type </a:t>
            </a:r>
            <a:r>
              <a:rPr lang="en-GB" sz="2000" dirty="0">
                <a:solidFill>
                  <a:schemeClr val="tx1">
                    <a:lumMod val="85000"/>
                    <a:lumOff val="15000"/>
                  </a:schemeClr>
                </a:solidFill>
                <a:latin typeface="Calibri" pitchFamily="34" charset="0"/>
              </a:rPr>
              <a:t>(e.g. bitmap, vector)</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Dimension </a:t>
            </a:r>
            <a:r>
              <a:rPr lang="en-GB" sz="2000" dirty="0">
                <a:solidFill>
                  <a:schemeClr val="tx1">
                    <a:lumMod val="85000"/>
                    <a:lumOff val="15000"/>
                  </a:schemeClr>
                </a:solidFill>
                <a:latin typeface="Calibri" pitchFamily="34" charset="0"/>
              </a:rPr>
              <a:t>(pixel width and height)</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Channels </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Colour </a:t>
            </a:r>
            <a:r>
              <a:rPr lang="en-GB" sz="2000" dirty="0">
                <a:solidFill>
                  <a:schemeClr val="tx1">
                    <a:lumMod val="85000"/>
                    <a:lumOff val="15000"/>
                  </a:schemeClr>
                </a:solidFill>
                <a:latin typeface="Calibri" pitchFamily="34" charset="0"/>
              </a:rPr>
              <a:t>depth (8/16/24 bits per channel etc.)</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Compression </a:t>
            </a:r>
            <a:r>
              <a:rPr lang="en-GB" sz="2000" dirty="0">
                <a:solidFill>
                  <a:schemeClr val="tx1">
                    <a:lumMod val="85000"/>
                    <a:lumOff val="15000"/>
                  </a:schemeClr>
                </a:solidFill>
                <a:latin typeface="Calibri" pitchFamily="34" charset="0"/>
              </a:rPr>
              <a:t>type</a:t>
            </a:r>
          </a:p>
          <a:p>
            <a:endParaRPr lang="en-GB" sz="2000" dirty="0">
              <a:solidFill>
                <a:schemeClr val="tx1">
                  <a:lumMod val="85000"/>
                  <a:lumOff val="15000"/>
                </a:schemeClr>
              </a:solidFill>
              <a:latin typeface="Calibri" pitchFamily="34" charset="0"/>
            </a:endParaRPr>
          </a:p>
        </p:txBody>
      </p:sp>
      <p:sp>
        <p:nvSpPr>
          <p:cNvPr id="15" name="TextBox 14"/>
          <p:cNvSpPr txBox="1"/>
          <p:nvPr/>
        </p:nvSpPr>
        <p:spPr>
          <a:xfrm>
            <a:off x="3563888" y="3961532"/>
            <a:ext cx="4991725" cy="1938992"/>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Bitmap, 768x512 pixel </a:t>
            </a:r>
            <a:r>
              <a:rPr lang="en-GB" sz="2000" dirty="0" smtClean="0">
                <a:solidFill>
                  <a:schemeClr val="tx1">
                    <a:lumMod val="85000"/>
                    <a:lumOff val="15000"/>
                  </a:schemeClr>
                </a:solidFill>
                <a:latin typeface="Calibri" pitchFamily="34" charset="0"/>
              </a:rPr>
              <a:t>image</a:t>
            </a:r>
          </a:p>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Four channels (red, green, blue, alpha</a:t>
            </a:r>
            <a:r>
              <a:rPr lang="en-GB" sz="2000" dirty="0" smtClean="0">
                <a:solidFill>
                  <a:schemeClr val="tx1">
                    <a:lumMod val="85000"/>
                    <a:lumOff val="15000"/>
                  </a:schemeClr>
                </a:solidFill>
                <a:latin typeface="Calibri" pitchFamily="34" charset="0"/>
              </a:rPr>
              <a:t>)</a:t>
            </a:r>
          </a:p>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8-bits per channel (32 bits/pixel)</a:t>
            </a:r>
          </a:p>
          <a:p>
            <a:endParaRPr lang="en-GB" sz="2000" dirty="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4554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fade">
                                      <p:cBhvr>
                                        <p:cTn id="16" dur="500"/>
                                        <p:tgtEl>
                                          <p:spTgt spid="1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fade">
                                      <p:cBhvr>
                                        <p:cTn id="21" dur="500"/>
                                        <p:tgtEl>
                                          <p:spTgt spid="14">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fade">
                                      <p:cBhvr>
                                        <p:cTn id="25" dur="500"/>
                                        <p:tgtEl>
                                          <p:spTgt spid="1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4" end="4"/>
                                            </p:txEl>
                                          </p:spTgt>
                                        </p:tgtEl>
                                        <p:attrNameLst>
                                          <p:attrName>style.visibility</p:attrName>
                                        </p:attrNameLst>
                                      </p:cBhvr>
                                      <p:to>
                                        <p:strVal val="visible"/>
                                      </p:to>
                                    </p:set>
                                    <p:animEffect transition="in" filter="fade">
                                      <p:cBhvr>
                                        <p:cTn id="30" dur="500"/>
                                        <p:tgtEl>
                                          <p:spTgt spid="14">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500"/>
                                        <p:tgtEl>
                                          <p:spTgt spid="14">
                                            <p:txEl>
                                              <p:pRg st="5" end="5"/>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5">
                                            <p:txEl>
                                              <p:pRg st="2" end="2"/>
                                            </p:txEl>
                                          </p:spTgt>
                                        </p:tgtEl>
                                        <p:attrNameLst>
                                          <p:attrName>style.visibility</p:attrName>
                                        </p:attrNameLst>
                                      </p:cBhvr>
                                      <p:to>
                                        <p:strVal val="visible"/>
                                      </p:to>
                                    </p:set>
                                    <p:animEffect transition="in" filter="fade">
                                      <p:cBhvr>
                                        <p:cTn id="46" dur="500"/>
                                        <p:tgtEl>
                                          <p:spTgt spid="1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xEl>
                                              <p:pRg st="6" end="6"/>
                                            </p:txEl>
                                          </p:spTgt>
                                        </p:tgtEl>
                                        <p:attrNameLst>
                                          <p:attrName>style.visibility</p:attrName>
                                        </p:attrNameLst>
                                      </p:cBhvr>
                                      <p:to>
                                        <p:strVal val="visible"/>
                                      </p:to>
                                    </p:set>
                                    <p:animEffect transition="in" filter="fade">
                                      <p:cBhvr>
                                        <p:cTn id="51"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0">
            <a:hlinkClick r:id="" action="ppaction://noaction" highlightClick="1"/>
          </p:cNvPr>
          <p:cNvPicPr>
            <a:picLocks noChangeAspect="1" noChangeArrowheads="1"/>
          </p:cNvPicPr>
          <p:nvPr/>
        </p:nvPicPr>
        <p:blipFill>
          <a:blip r:embed="rId2" cstate="print"/>
          <a:srcRect/>
          <a:stretch>
            <a:fillRect/>
          </a:stretch>
        </p:blipFill>
        <p:spPr bwMode="auto">
          <a:xfrm>
            <a:off x="6525419" y="4220372"/>
            <a:ext cx="1403350" cy="674688"/>
          </a:xfrm>
          <a:prstGeom prst="rect">
            <a:avLst/>
          </a:prstGeom>
          <a:noFill/>
          <a:ln w="9525">
            <a:noFill/>
            <a:miter lim="800000"/>
            <a:headEnd/>
            <a:tailEnd/>
          </a:ln>
          <a:effectLst/>
        </p:spPr>
      </p:pic>
      <p:sp>
        <p:nvSpPr>
          <p:cNvPr id="16" name="Rectangle 15"/>
          <p:cNvSpPr/>
          <p:nvPr/>
        </p:nvSpPr>
        <p:spPr>
          <a:xfrm>
            <a:off x="-32" y="1635646"/>
            <a:ext cx="9144000" cy="714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5"/>
          <p:cNvSpPr>
            <a:spLocks noChangeArrowheads="1"/>
          </p:cNvSpPr>
          <p:nvPr/>
        </p:nvSpPr>
        <p:spPr bwMode="auto">
          <a:xfrm>
            <a:off x="323848" y="575641"/>
            <a:ext cx="4033838" cy="701675"/>
          </a:xfrm>
          <a:prstGeom prst="rect">
            <a:avLst/>
          </a:prstGeom>
          <a:noFill/>
          <a:ln w="9525">
            <a:noFill/>
            <a:miter lim="800000"/>
            <a:headEnd/>
            <a:tailEnd/>
          </a:ln>
          <a:effectLst/>
        </p:spPr>
        <p:txBody>
          <a:bodyPr anchor="ctr">
            <a:spAutoFit/>
          </a:bodyPr>
          <a:lstStyle/>
          <a:p>
            <a:pPr marL="266700" indent="-266700" algn="l">
              <a:spcAft>
                <a:spcPct val="20000"/>
              </a:spcAft>
            </a:pPr>
            <a:r>
              <a:rPr lang="en-GB" dirty="0">
                <a:solidFill>
                  <a:schemeClr val="tx1">
                    <a:lumMod val="95000"/>
                    <a:lumOff val="5000"/>
                  </a:schemeClr>
                </a:solidFill>
                <a:latin typeface="Calibri" panose="020F0502020204030204" pitchFamily="34" charset="0"/>
              </a:rPr>
              <a:t>● </a:t>
            </a:r>
            <a:r>
              <a:rPr lang="en-GB" sz="2000" dirty="0">
                <a:solidFill>
                  <a:schemeClr val="tx1">
                    <a:lumMod val="95000"/>
                    <a:lumOff val="5000"/>
                  </a:schemeClr>
                </a:solidFill>
                <a:latin typeface="Calibri" panose="020F0502020204030204" pitchFamily="34" charset="0"/>
              </a:rPr>
              <a:t>If an image does not have an alpha channel it is opaque</a:t>
            </a:r>
          </a:p>
        </p:txBody>
      </p:sp>
      <p:sp>
        <p:nvSpPr>
          <p:cNvPr id="21" name="Rectangle 19"/>
          <p:cNvSpPr>
            <a:spLocks noChangeArrowheads="1"/>
          </p:cNvSpPr>
          <p:nvPr/>
        </p:nvSpPr>
        <p:spPr bwMode="auto">
          <a:xfrm>
            <a:off x="4357688" y="575641"/>
            <a:ext cx="4535487" cy="701675"/>
          </a:xfrm>
          <a:prstGeom prst="rect">
            <a:avLst/>
          </a:prstGeom>
          <a:noFill/>
          <a:ln w="9525">
            <a:noFill/>
            <a:miter lim="800000"/>
            <a:headEnd/>
            <a:tailEnd/>
          </a:ln>
          <a:effectLst/>
        </p:spPr>
        <p:txBody>
          <a:bodyPr anchor="ctr">
            <a:spAutoFit/>
          </a:bodyPr>
          <a:lstStyle/>
          <a:p>
            <a:pPr marL="266700" indent="-266700" algn="l">
              <a:spcAft>
                <a:spcPct val="20000"/>
              </a:spcAft>
            </a:pPr>
            <a:r>
              <a:rPr lang="en-GB" dirty="0">
                <a:solidFill>
                  <a:schemeClr val="tx1">
                    <a:lumMod val="95000"/>
                    <a:lumOff val="5000"/>
                  </a:schemeClr>
                </a:solidFill>
                <a:latin typeface="Calibri" panose="020F0502020204030204" pitchFamily="34" charset="0"/>
              </a:rPr>
              <a:t>● </a:t>
            </a:r>
            <a:r>
              <a:rPr lang="en-GB" sz="2000" dirty="0">
                <a:solidFill>
                  <a:schemeClr val="tx1">
                    <a:lumMod val="95000"/>
                    <a:lumOff val="5000"/>
                  </a:schemeClr>
                </a:solidFill>
                <a:latin typeface="Calibri" panose="020F0502020204030204" pitchFamily="34" charset="0"/>
              </a:rPr>
              <a:t>Images with an alpha channel may be either transparent or translucent.</a:t>
            </a:r>
          </a:p>
        </p:txBody>
      </p:sp>
      <p:pic>
        <p:nvPicPr>
          <p:cNvPr id="22" name="Picture 21" descr="PNG_transparency_demonstration_2"/>
          <p:cNvPicPr>
            <a:picLocks noChangeAspect="1" noChangeArrowheads="1"/>
          </p:cNvPicPr>
          <p:nvPr/>
        </p:nvPicPr>
        <p:blipFill>
          <a:blip r:embed="rId3" cstate="print"/>
          <a:srcRect/>
          <a:stretch>
            <a:fillRect/>
          </a:stretch>
        </p:blipFill>
        <p:spPr bwMode="auto">
          <a:xfrm>
            <a:off x="6084888" y="1419622"/>
            <a:ext cx="3048000" cy="2286000"/>
          </a:xfrm>
          <a:prstGeom prst="rect">
            <a:avLst/>
          </a:prstGeom>
          <a:noFill/>
          <a:ln>
            <a:solidFill>
              <a:schemeClr val="tx1"/>
            </a:solidFill>
          </a:ln>
        </p:spPr>
      </p:pic>
      <p:pic>
        <p:nvPicPr>
          <p:cNvPr id="23" name="Picture 23" descr="PNG_transparency_demonstration_1"/>
          <p:cNvPicPr>
            <a:picLocks noChangeAspect="1" noChangeArrowheads="1"/>
          </p:cNvPicPr>
          <p:nvPr/>
        </p:nvPicPr>
        <p:blipFill>
          <a:blip r:embed="rId4" cstate="print"/>
          <a:srcRect/>
          <a:stretch>
            <a:fillRect/>
          </a:stretch>
        </p:blipFill>
        <p:spPr bwMode="auto">
          <a:xfrm>
            <a:off x="3036888" y="1419622"/>
            <a:ext cx="3048000" cy="2286000"/>
          </a:xfrm>
          <a:prstGeom prst="rect">
            <a:avLst/>
          </a:prstGeom>
          <a:noFill/>
          <a:ln>
            <a:solidFill>
              <a:schemeClr val="tx1"/>
            </a:solidFill>
          </a:ln>
        </p:spPr>
      </p:pic>
      <p:pic>
        <p:nvPicPr>
          <p:cNvPr id="24" name="Picture 25" descr="PNG_transparency_demonstration_1"/>
          <p:cNvPicPr>
            <a:picLocks noChangeAspect="1" noChangeArrowheads="1"/>
          </p:cNvPicPr>
          <p:nvPr/>
        </p:nvPicPr>
        <p:blipFill>
          <a:blip r:embed="rId4" cstate="print"/>
          <a:srcRect/>
          <a:stretch>
            <a:fillRect/>
          </a:stretch>
        </p:blipFill>
        <p:spPr bwMode="auto">
          <a:xfrm>
            <a:off x="11113" y="1419622"/>
            <a:ext cx="3048000" cy="2286000"/>
          </a:xfrm>
          <a:prstGeom prst="rect">
            <a:avLst/>
          </a:prstGeom>
          <a:solidFill>
            <a:srgbClr val="FFFFFF"/>
          </a:solidFill>
          <a:ln>
            <a:solidFill>
              <a:schemeClr val="tx1"/>
            </a:solidFill>
          </a:ln>
        </p:spPr>
      </p:pic>
      <p:sp>
        <p:nvSpPr>
          <p:cNvPr id="25" name="Rectangle 26"/>
          <p:cNvSpPr>
            <a:spLocks noChangeArrowheads="1"/>
          </p:cNvSpPr>
          <p:nvPr/>
        </p:nvSpPr>
        <p:spPr bwMode="auto">
          <a:xfrm>
            <a:off x="323848" y="3879397"/>
            <a:ext cx="4465637" cy="1015663"/>
          </a:xfrm>
          <a:prstGeom prst="rect">
            <a:avLst/>
          </a:prstGeom>
          <a:noFill/>
          <a:ln w="9525">
            <a:noFill/>
            <a:miter lim="800000"/>
            <a:headEnd/>
            <a:tailEnd/>
          </a:ln>
          <a:effectLst/>
        </p:spPr>
        <p:txBody>
          <a:bodyPr anchor="ctr">
            <a:spAutoFit/>
          </a:bodyPr>
          <a:lstStyle/>
          <a:p>
            <a:pPr algn="l">
              <a:spcAft>
                <a:spcPct val="20000"/>
              </a:spcAft>
            </a:pPr>
            <a:r>
              <a:rPr lang="en-GB" sz="2000" b="1" dirty="0">
                <a:solidFill>
                  <a:schemeClr val="tx1">
                    <a:lumMod val="95000"/>
                    <a:lumOff val="5000"/>
                  </a:schemeClr>
                </a:solidFill>
                <a:latin typeface="Calibri" panose="020F0502020204030204" pitchFamily="34" charset="0"/>
              </a:rPr>
              <a:t>Aside</a:t>
            </a:r>
            <a:r>
              <a:rPr lang="en-GB" sz="2000" dirty="0">
                <a:solidFill>
                  <a:schemeClr val="tx1">
                    <a:lumMod val="95000"/>
                    <a:lumOff val="5000"/>
                  </a:schemeClr>
                </a:solidFill>
                <a:latin typeface="Calibri" panose="020F0502020204030204" pitchFamily="34" charset="0"/>
              </a:rPr>
              <a:t>: </a:t>
            </a:r>
            <a:r>
              <a:rPr lang="en-GB" sz="2000" dirty="0" smtClean="0">
                <a:solidFill>
                  <a:schemeClr val="tx1">
                    <a:lumMod val="95000"/>
                    <a:lumOff val="5000"/>
                  </a:schemeClr>
                </a:solidFill>
                <a:latin typeface="Calibri" panose="020F0502020204030204" pitchFamily="34" charset="0"/>
              </a:rPr>
              <a:t>Combining a </a:t>
            </a:r>
            <a:r>
              <a:rPr lang="en-GB" sz="2000" dirty="0">
                <a:solidFill>
                  <a:schemeClr val="tx1">
                    <a:lumMod val="95000"/>
                    <a:lumOff val="5000"/>
                  </a:schemeClr>
                </a:solidFill>
                <a:latin typeface="Calibri" panose="020F0502020204030204" pitchFamily="34" charset="0"/>
              </a:rPr>
              <a:t>transparent or translucent image </a:t>
            </a:r>
            <a:r>
              <a:rPr lang="en-GB" sz="2000" dirty="0" smtClean="0">
                <a:solidFill>
                  <a:schemeClr val="tx1">
                    <a:lumMod val="95000"/>
                    <a:lumOff val="5000"/>
                  </a:schemeClr>
                </a:solidFill>
                <a:latin typeface="Calibri" panose="020F0502020204030204" pitchFamily="34" charset="0"/>
              </a:rPr>
              <a:t>with another </a:t>
            </a:r>
            <a:r>
              <a:rPr lang="en-GB" sz="2000" dirty="0">
                <a:solidFill>
                  <a:schemeClr val="tx1">
                    <a:lumMod val="95000"/>
                    <a:lumOff val="5000"/>
                  </a:schemeClr>
                </a:solidFill>
                <a:latin typeface="Calibri" panose="020F0502020204030204" pitchFamily="34" charset="0"/>
              </a:rPr>
              <a:t>image is a process known as </a:t>
            </a:r>
            <a:r>
              <a:rPr lang="en-GB" sz="2000" b="1" dirty="0">
                <a:solidFill>
                  <a:schemeClr val="tx1">
                    <a:lumMod val="95000"/>
                    <a:lumOff val="5000"/>
                  </a:schemeClr>
                </a:solidFill>
                <a:latin typeface="Calibri" panose="020F0502020204030204" pitchFamily="34" charset="0"/>
              </a:rPr>
              <a:t>compositing</a:t>
            </a:r>
            <a:r>
              <a:rPr lang="en-GB" sz="2000" dirty="0" smtClean="0">
                <a:solidFill>
                  <a:schemeClr val="tx1">
                    <a:lumMod val="95000"/>
                    <a:lumOff val="5000"/>
                  </a:schemeClr>
                </a:solidFill>
                <a:latin typeface="Calibri" panose="020F0502020204030204" pitchFamily="34" charset="0"/>
              </a:rPr>
              <a:t>. </a:t>
            </a:r>
            <a:endParaRPr lang="en-GB" sz="2000" dirty="0">
              <a:solidFill>
                <a:schemeClr val="tx1">
                  <a:lumMod val="95000"/>
                  <a:lumOff val="5000"/>
                </a:schemeClr>
              </a:solidFill>
              <a:latin typeface="Calibri" panose="020F0502020204030204" pitchFamily="34" charset="0"/>
            </a:endParaRPr>
          </a:p>
        </p:txBody>
      </p:sp>
      <p:sp>
        <p:nvSpPr>
          <p:cNvPr id="26" name="Rectangle 27"/>
          <p:cNvSpPr>
            <a:spLocks noChangeArrowheads="1"/>
          </p:cNvSpPr>
          <p:nvPr/>
        </p:nvSpPr>
        <p:spPr bwMode="auto">
          <a:xfrm>
            <a:off x="34925" y="3357960"/>
            <a:ext cx="1152525" cy="366712"/>
          </a:xfrm>
          <a:prstGeom prst="rect">
            <a:avLst/>
          </a:prstGeom>
          <a:noFill/>
          <a:ln w="9525">
            <a:noFill/>
            <a:miter lim="800000"/>
            <a:headEnd/>
            <a:tailEnd/>
          </a:ln>
          <a:effectLst/>
        </p:spPr>
        <p:txBody>
          <a:bodyPr anchor="ctr">
            <a:spAutoFit/>
          </a:bodyPr>
          <a:lstStyle/>
          <a:p>
            <a:pPr marL="266700" indent="-266700" algn="l">
              <a:spcAft>
                <a:spcPct val="20000"/>
              </a:spcAft>
            </a:pPr>
            <a:r>
              <a:rPr lang="en-GB">
                <a:solidFill>
                  <a:schemeClr val="tx1">
                    <a:lumMod val="95000"/>
                    <a:lumOff val="5000"/>
                  </a:schemeClr>
                </a:solidFill>
              </a:rPr>
              <a:t>Opaque</a:t>
            </a:r>
            <a:endParaRPr lang="en-GB" sz="2000">
              <a:solidFill>
                <a:schemeClr val="tx1">
                  <a:lumMod val="95000"/>
                  <a:lumOff val="5000"/>
                </a:schemeClr>
              </a:solidFill>
            </a:endParaRPr>
          </a:p>
        </p:txBody>
      </p:sp>
      <p:sp>
        <p:nvSpPr>
          <p:cNvPr id="27" name="Rectangle 28"/>
          <p:cNvSpPr>
            <a:spLocks noChangeArrowheads="1"/>
          </p:cNvSpPr>
          <p:nvPr/>
        </p:nvSpPr>
        <p:spPr bwMode="auto">
          <a:xfrm>
            <a:off x="3059113" y="3357960"/>
            <a:ext cx="1728787" cy="366712"/>
          </a:xfrm>
          <a:prstGeom prst="rect">
            <a:avLst/>
          </a:prstGeom>
          <a:noFill/>
          <a:ln w="9525">
            <a:noFill/>
            <a:miter lim="800000"/>
            <a:headEnd/>
            <a:tailEnd/>
          </a:ln>
          <a:effectLst/>
        </p:spPr>
        <p:txBody>
          <a:bodyPr anchor="ctr">
            <a:spAutoFit/>
          </a:bodyPr>
          <a:lstStyle/>
          <a:p>
            <a:pPr marL="266700" indent="-266700" algn="l">
              <a:spcAft>
                <a:spcPct val="20000"/>
              </a:spcAft>
            </a:pPr>
            <a:r>
              <a:rPr lang="en-GB">
                <a:solidFill>
                  <a:schemeClr val="tx1">
                    <a:lumMod val="95000"/>
                    <a:lumOff val="5000"/>
                  </a:schemeClr>
                </a:solidFill>
              </a:rPr>
              <a:t>Transparent</a:t>
            </a:r>
            <a:endParaRPr lang="en-GB" sz="2000">
              <a:solidFill>
                <a:schemeClr val="tx1">
                  <a:lumMod val="95000"/>
                  <a:lumOff val="5000"/>
                </a:schemeClr>
              </a:solidFill>
            </a:endParaRPr>
          </a:p>
        </p:txBody>
      </p:sp>
      <p:sp>
        <p:nvSpPr>
          <p:cNvPr id="28" name="Rectangle 29"/>
          <p:cNvSpPr>
            <a:spLocks noChangeArrowheads="1"/>
          </p:cNvSpPr>
          <p:nvPr/>
        </p:nvSpPr>
        <p:spPr bwMode="auto">
          <a:xfrm>
            <a:off x="6084888" y="3357960"/>
            <a:ext cx="1366837" cy="366712"/>
          </a:xfrm>
          <a:prstGeom prst="rect">
            <a:avLst/>
          </a:prstGeom>
          <a:solidFill>
            <a:srgbClr val="FFFFFF"/>
          </a:solidFill>
          <a:ln w="9525">
            <a:noFill/>
            <a:miter lim="800000"/>
            <a:headEnd/>
            <a:tailEnd/>
          </a:ln>
          <a:effectLst/>
        </p:spPr>
        <p:txBody>
          <a:bodyPr lIns="0" rIns="0" anchor="ctr">
            <a:spAutoFit/>
          </a:bodyPr>
          <a:lstStyle/>
          <a:p>
            <a:pPr marL="266700" indent="-266700">
              <a:spcAft>
                <a:spcPct val="20000"/>
              </a:spcAft>
            </a:pPr>
            <a:r>
              <a:rPr lang="en-GB">
                <a:solidFill>
                  <a:schemeClr val="tx1">
                    <a:lumMod val="95000"/>
                    <a:lumOff val="5000"/>
                  </a:schemeClr>
                </a:solidFill>
              </a:rPr>
              <a:t>Translucent</a:t>
            </a:r>
            <a:endParaRPr lang="en-GB" sz="2000">
              <a:solidFill>
                <a:schemeClr val="tx1">
                  <a:lumMod val="95000"/>
                  <a:lumOff val="5000"/>
                </a:schemeClr>
              </a:solidFill>
            </a:endParaRPr>
          </a:p>
        </p:txBody>
      </p:sp>
      <p:sp>
        <p:nvSpPr>
          <p:cNvPr id="29" name="Rectangle 2"/>
          <p:cNvSpPr txBox="1">
            <a:spLocks/>
          </p:cNvSpPr>
          <p:nvPr/>
        </p:nvSpPr>
        <p:spPr>
          <a:xfrm>
            <a:off x="3059832"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 Alpha Channel</a:t>
            </a:r>
            <a:endParaRPr lang="en-US" sz="2800" cap="small" dirty="0">
              <a:solidFill>
                <a:schemeClr val="tx1">
                  <a:lumMod val="85000"/>
                  <a:lumOff val="15000"/>
                </a:schemeClr>
              </a:solidFill>
              <a:latin typeface="Calibri" pitchFamily="34" charset="0"/>
            </a:endParaRPr>
          </a:p>
        </p:txBody>
      </p:sp>
      <p:pic>
        <p:nvPicPr>
          <p:cNvPr id="15" name="Picture 24"/>
          <p:cNvPicPr>
            <a:picLocks noChangeAspect="1" noChangeArrowheads="1"/>
          </p:cNvPicPr>
          <p:nvPr/>
        </p:nvPicPr>
        <p:blipFill>
          <a:blip r:embed="rId5" cstate="print"/>
          <a:srcRect/>
          <a:stretch>
            <a:fillRect/>
          </a:stretch>
        </p:blipFill>
        <p:spPr bwMode="auto">
          <a:xfrm>
            <a:off x="9685338" y="692150"/>
            <a:ext cx="8640762" cy="4159250"/>
          </a:xfrm>
          <a:prstGeom prst="roundRect">
            <a:avLst>
              <a:gd name="adj" fmla="val 519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47631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14"/>
                    </p:tgtEl>
                  </p:cond>
                </p:stCondLst>
                <p:endSync evt="end" delay="0">
                  <p:rtn val="all"/>
                </p:endSync>
                <p:childTnLst>
                  <p:par>
                    <p:cTn id="37" fill="hold">
                      <p:stCondLst>
                        <p:cond delay="0"/>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42" presetID="0" presetClass="path" presetSubtype="0" accel="50000" decel="50000" fill="hold" nodeType="withEffect">
                                  <p:stCondLst>
                                    <p:cond delay="0"/>
                                  </p:stCondLst>
                                  <p:childTnLst>
                                    <p:animMotion origin="layout" path="M 2.77778E-6 3.33333E-6 L -1.03941 0.00139 " pathEditMode="relative" rAng="0" ptsTypes="AA">
                                      <p:cBhvr>
                                        <p:cTn id="43" dur="100" fill="hold"/>
                                        <p:tgtEl>
                                          <p:spTgt spid="15"/>
                                        </p:tgtEl>
                                        <p:attrNameLst>
                                          <p:attrName>ppt_x</p:attrName>
                                          <p:attrName>ppt_y</p:attrName>
                                        </p:attrNameLst>
                                      </p:cBhvr>
                                      <p:rCtr x="-52000" y="100"/>
                                    </p:animMotion>
                                  </p:childTnLst>
                                </p:cTn>
                              </p:par>
                            </p:childTnLst>
                          </p:cTn>
                        </p:par>
                      </p:childTnLst>
                    </p:cTn>
                  </p:par>
                </p:childTnLst>
              </p:cTn>
              <p:nextCondLst>
                <p:cond evt="onClick" delay="0">
                  <p:tgtEl>
                    <p:spTgt spid="14"/>
                  </p:tgtEl>
                </p:cond>
              </p:nextCondLst>
            </p:seq>
          </p:childTnLst>
        </p:cTn>
      </p:par>
    </p:tnLst>
    <p:bldLst>
      <p:bldP spid="19" grpId="0"/>
      <p:bldP spid="21" grpId="0"/>
      <p:bldP spid="25" grpId="0"/>
      <p:bldP spid="26" grpId="0"/>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16"/>
          <p:cNvGraphicFramePr>
            <a:graphicFrameLocks/>
          </p:cNvGraphicFramePr>
          <p:nvPr>
            <p:extLst>
              <p:ext uri="{D42A27DB-BD31-4B8C-83A1-F6EECF244321}">
                <p14:modId xmlns:p14="http://schemas.microsoft.com/office/powerpoint/2010/main" val="3190908091"/>
              </p:ext>
            </p:extLst>
          </p:nvPr>
        </p:nvGraphicFramePr>
        <p:xfrm>
          <a:off x="612403" y="1347614"/>
          <a:ext cx="7920037" cy="2800352"/>
        </p:xfrm>
        <a:graphic>
          <a:graphicData uri="http://schemas.openxmlformats.org/drawingml/2006/table">
            <a:tbl>
              <a:tblPr>
                <a:tableStyleId>{306799F8-075E-4A3A-A7F6-7FBC6576F1A4}</a:tableStyleId>
              </a:tblPr>
              <a:tblGrid>
                <a:gridCol w="1582737"/>
                <a:gridCol w="1584325"/>
                <a:gridCol w="1585913"/>
                <a:gridCol w="1584325"/>
                <a:gridCol w="1582737"/>
              </a:tblGrid>
              <a:tr h="522288">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1" u="none" strike="noStrike" cap="none" normalizeH="0" baseline="0" dirty="0" smtClean="0">
                          <a:ln>
                            <a:noFill/>
                          </a:ln>
                          <a:effectLst/>
                          <a:latin typeface="Calibri" panose="020F0502020204030204" pitchFamily="34" charset="0"/>
                        </a:rPr>
                        <a:t>Format</a:t>
                      </a:r>
                      <a:endParaRPr kumimoji="0" lang="en-GB" sz="1600" b="1"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1" u="none" strike="noStrike" cap="none" normalizeH="0" baseline="0" dirty="0" smtClean="0">
                          <a:ln>
                            <a:noFill/>
                          </a:ln>
                          <a:effectLst/>
                          <a:latin typeface="Calibri" panose="020F0502020204030204" pitchFamily="34" charset="0"/>
                        </a:rPr>
                        <a:t>Compression</a:t>
                      </a:r>
                      <a:endParaRPr kumimoji="0" lang="en-GB" sz="1600" b="1"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1" u="none" strike="noStrike" cap="none" normalizeH="0" baseline="0" dirty="0" smtClean="0">
                          <a:ln>
                            <a:noFill/>
                          </a:ln>
                          <a:effectLst/>
                          <a:latin typeface="Calibri" panose="020F0502020204030204" pitchFamily="34" charset="0"/>
                        </a:rPr>
                        <a:t>Colour depth</a:t>
                      </a:r>
                      <a:endParaRPr kumimoji="0" lang="en-GB" sz="1600" b="1"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1" u="none" strike="noStrike" cap="none" normalizeH="0" baseline="0" dirty="0" smtClean="0">
                          <a:ln>
                            <a:noFill/>
                          </a:ln>
                          <a:effectLst/>
                          <a:latin typeface="Calibri" panose="020F0502020204030204" pitchFamily="34" charset="0"/>
                        </a:rPr>
                        <a:t>Transparency</a:t>
                      </a:r>
                      <a:endParaRPr kumimoji="0" lang="en-GB" sz="1600" b="1"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1" u="none" strike="noStrike" cap="none" normalizeH="0" baseline="0" dirty="0" smtClean="0">
                          <a:ln>
                            <a:noFill/>
                          </a:ln>
                          <a:effectLst/>
                          <a:latin typeface="Calibri" panose="020F0502020204030204" pitchFamily="34" charset="0"/>
                        </a:rPr>
                        <a:t>Translucency</a:t>
                      </a:r>
                      <a:endParaRPr kumimoji="0" lang="en-GB" sz="1600" b="1"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r>
              <a:tr h="522288">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800" b="0" u="none" strike="noStrike" cap="none" normalizeH="0" baseline="0" dirty="0" smtClean="0">
                          <a:ln>
                            <a:noFill/>
                          </a:ln>
                          <a:effectLst/>
                          <a:latin typeface="Calibri" panose="020F0502020204030204" pitchFamily="34" charset="0"/>
                        </a:rPr>
                        <a:t>BMP</a:t>
                      </a:r>
                      <a:endParaRPr kumimoji="0" lang="en-GB" sz="18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None/Poor</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1,2,4,…,32</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Separate file</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Separate file</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r>
              <a:tr h="522288">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800" b="0" u="none" strike="noStrike" cap="none" normalizeH="0" baseline="0" dirty="0" smtClean="0">
                          <a:ln>
                            <a:noFill/>
                          </a:ln>
                          <a:effectLst/>
                          <a:latin typeface="Calibri" panose="020F0502020204030204" pitchFamily="34" charset="0"/>
                        </a:rPr>
                        <a:t>JPG</a:t>
                      </a:r>
                      <a:endParaRPr kumimoji="0" lang="en-GB" sz="18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err="1" smtClean="0">
                          <a:ln>
                            <a:noFill/>
                          </a:ln>
                          <a:effectLst/>
                          <a:latin typeface="Calibri" panose="020F0502020204030204" pitchFamily="34" charset="0"/>
                        </a:rPr>
                        <a:t>Lossy</a:t>
                      </a:r>
                      <a:r>
                        <a:rPr kumimoji="0" lang="en-GB" sz="1600" b="0" u="none" strike="noStrike" cap="none" normalizeH="0" baseline="0" dirty="0" smtClean="0">
                          <a:ln>
                            <a:noFill/>
                          </a:ln>
                          <a:effectLst/>
                          <a:latin typeface="Calibri" panose="020F0502020204030204" pitchFamily="34" charset="0"/>
                        </a:rPr>
                        <a:t>/Good</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8,12,24</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No</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No</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r>
              <a:tr h="522288">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800" b="0" u="none" strike="noStrike" cap="none" normalizeH="0" baseline="0" dirty="0" smtClean="0">
                          <a:ln>
                            <a:noFill/>
                          </a:ln>
                          <a:effectLst/>
                          <a:latin typeface="Calibri" panose="020F0502020204030204" pitchFamily="34" charset="0"/>
                        </a:rPr>
                        <a:t>GIF</a:t>
                      </a:r>
                      <a:endParaRPr kumimoji="0" lang="en-GB" sz="18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smtClean="0">
                          <a:ln>
                            <a:noFill/>
                          </a:ln>
                          <a:effectLst/>
                          <a:latin typeface="Calibri" panose="020F0502020204030204" pitchFamily="34" charset="0"/>
                        </a:rPr>
                        <a:t>Poor(ish)</a:t>
                      </a:r>
                      <a:endParaRPr kumimoji="0" lang="en-GB" sz="1600" b="0" i="0" u="none" strike="noStrike" cap="none" normalizeH="0" baseline="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1,2,3,4,…,8</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Yes</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No</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r>
              <a:tr h="711200">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800" b="0" u="none" strike="noStrike" cap="none" normalizeH="0" baseline="0" dirty="0" smtClean="0">
                          <a:ln>
                            <a:noFill/>
                          </a:ln>
                          <a:effectLst/>
                          <a:latin typeface="Calibri" panose="020F0502020204030204" pitchFamily="34" charset="0"/>
                        </a:rPr>
                        <a:t>PNG</a:t>
                      </a:r>
                      <a:endParaRPr kumimoji="0" lang="en-GB" sz="18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Lossless, Good</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1,2,4,…,64</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Yes</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1600" b="0" u="none" strike="noStrike" cap="none" normalizeH="0" baseline="0" dirty="0" smtClean="0">
                          <a:ln>
                            <a:noFill/>
                          </a:ln>
                          <a:effectLst/>
                          <a:latin typeface="Calibri" panose="020F0502020204030204" pitchFamily="34" charset="0"/>
                        </a:rPr>
                        <a:t>Yes</a:t>
                      </a:r>
                      <a:endParaRPr kumimoji="0" lang="en-GB" sz="1600" b="0" i="0" u="none" strike="noStrike" cap="none" normalizeH="0" baseline="0" dirty="0" smtClean="0">
                        <a:ln>
                          <a:noFill/>
                        </a:ln>
                        <a:solidFill>
                          <a:schemeClr val="bg1"/>
                        </a:solidFill>
                        <a:effectLst/>
                        <a:latin typeface="Calibri" panose="020F0502020204030204" pitchFamily="34" charset="0"/>
                      </a:endParaRPr>
                    </a:p>
                  </a:txBody>
                  <a:tcPr horzOverflow="overflow">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Rectangle 2"/>
          <p:cNvSpPr txBox="1">
            <a:spLocks/>
          </p:cNvSpPr>
          <p:nvPr/>
        </p:nvSpPr>
        <p:spPr>
          <a:xfrm>
            <a:off x="3059832"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 Common Image Types</a:t>
            </a:r>
            <a:endParaRPr lang="en-US" sz="2800" cap="small" dirty="0">
              <a:solidFill>
                <a:schemeClr val="tx1">
                  <a:lumMod val="85000"/>
                  <a:lumOff val="15000"/>
                </a:schemeClr>
              </a:solidFill>
              <a:latin typeface="Calibri" pitchFamily="34" charset="0"/>
            </a:endParaRPr>
          </a:p>
        </p:txBody>
      </p:sp>
      <p:sp>
        <p:nvSpPr>
          <p:cNvPr id="7" name="TextBox 6"/>
          <p:cNvSpPr txBox="1"/>
          <p:nvPr/>
        </p:nvSpPr>
        <p:spPr>
          <a:xfrm>
            <a:off x="169776" y="555526"/>
            <a:ext cx="8362664" cy="70788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There are lots of different image formats. Four of the most common are BMP, JPG, GIF and PNG. </a:t>
            </a:r>
          </a:p>
        </p:txBody>
      </p:sp>
      <p:sp>
        <p:nvSpPr>
          <p:cNvPr id="8" name="TextBox 7"/>
          <p:cNvSpPr txBox="1"/>
          <p:nvPr/>
        </p:nvSpPr>
        <p:spPr>
          <a:xfrm>
            <a:off x="169776" y="4331880"/>
            <a:ext cx="8362664" cy="400110"/>
          </a:xfrm>
          <a:prstGeom prst="rect">
            <a:avLst/>
          </a:prstGeom>
          <a:noFill/>
        </p:spPr>
        <p:txBody>
          <a:bodyPr wrap="square" rtlCol="0">
            <a:spAutoFit/>
          </a:bodyPr>
          <a:lstStyle/>
          <a:p>
            <a:r>
              <a:rPr lang="en-GB" sz="2000" b="1" dirty="0">
                <a:solidFill>
                  <a:schemeClr val="tx1">
                    <a:lumMod val="85000"/>
                    <a:lumOff val="15000"/>
                  </a:schemeClr>
                </a:solidFill>
                <a:latin typeface="Calibri" pitchFamily="34" charset="0"/>
              </a:rPr>
              <a:t>Suggestion</a:t>
            </a:r>
            <a:r>
              <a:rPr lang="en-GB" sz="2000" dirty="0">
                <a:solidFill>
                  <a:schemeClr val="tx1">
                    <a:lumMod val="85000"/>
                    <a:lumOff val="15000"/>
                  </a:schemeClr>
                </a:solidFill>
                <a:latin typeface="Calibri" pitchFamily="34" charset="0"/>
              </a:rPr>
              <a:t>: For hassle free development, store your graphics in PNG format.</a:t>
            </a:r>
          </a:p>
        </p:txBody>
      </p:sp>
    </p:spTree>
    <p:extLst>
      <p:ext uri="{BB962C8B-B14F-4D97-AF65-F5344CB8AC3E}">
        <p14:creationId xmlns:p14="http://schemas.microsoft.com/office/powerpoint/2010/main" val="5321168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63080" cy="5236046"/>
          </a:xfrm>
          <a:prstGeom prst="rect">
            <a:avLst/>
          </a:prstGeom>
        </p:spPr>
      </p:pic>
      <p:sp>
        <p:nvSpPr>
          <p:cNvPr id="4" name="Rounded Rectangle 3"/>
          <p:cNvSpPr/>
          <p:nvPr/>
        </p:nvSpPr>
        <p:spPr>
          <a:xfrm>
            <a:off x="2627784" y="1851670"/>
            <a:ext cx="3881747" cy="720080"/>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2663787" y="1851671"/>
            <a:ext cx="380973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sz="3600" dirty="0" smtClean="0">
                <a:solidFill>
                  <a:schemeClr val="tx1"/>
                </a:solidFill>
                <a:effectLst/>
                <a:latin typeface="Calibri" pitchFamily="34" charset="0"/>
              </a:rPr>
              <a:t>Image Repository</a:t>
            </a:r>
            <a:endParaRPr lang="en-GB" sz="3600" dirty="0">
              <a:solidFill>
                <a:schemeClr val="tx1"/>
              </a:solidFill>
              <a:effectLst/>
              <a:latin typeface="Calibri" pitchFamily="34" charset="0"/>
            </a:endParaRPr>
          </a:p>
        </p:txBody>
      </p:sp>
    </p:spTree>
    <p:extLst>
      <p:ext uri="{BB962C8B-B14F-4D97-AF65-F5344CB8AC3E}">
        <p14:creationId xmlns:p14="http://schemas.microsoft.com/office/powerpoint/2010/main" val="158631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DE4B6B-1488-4368-B4AA-20D0C24FD722}"/>
</file>

<file path=customXml/itemProps2.xml><?xml version="1.0" encoding="utf-8"?>
<ds:datastoreItem xmlns:ds="http://schemas.openxmlformats.org/officeDocument/2006/customXml" ds:itemID="{DC4E9AA6-F901-4C9B-9847-1E0357F6E88A}"/>
</file>

<file path=customXml/itemProps3.xml><?xml version="1.0" encoding="utf-8"?>
<ds:datastoreItem xmlns:ds="http://schemas.openxmlformats.org/officeDocument/2006/customXml" ds:itemID="{6889AB94-B13B-478A-9EBF-45D8CDA7A074}"/>
</file>

<file path=docProps/app.xml><?xml version="1.0" encoding="utf-8"?>
<Properties xmlns="http://schemas.openxmlformats.org/officeDocument/2006/extended-properties" xmlns:vt="http://schemas.openxmlformats.org/officeDocument/2006/docPropsVTypes">
  <Template>Slipstream</Template>
  <TotalTime>0</TotalTime>
  <Words>442</Words>
  <Application>Microsoft Office PowerPoint</Application>
  <PresentationFormat>On-screen Show (16:9)</PresentationFormat>
  <Paragraphs>81</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Georgia</vt:lpstr>
      <vt:lpstr>Segoe Print</vt:lpstr>
      <vt:lpstr>Trebuchet MS</vt:lpstr>
      <vt:lpstr>Wingdings</vt:lpstr>
      <vt:lpstr>Slipstream</vt:lpstr>
      <vt:lpstr>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2014-09-19T10:53:18Z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